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5"/>
  </p:notesMasterIdLst>
  <p:sldIdLst>
    <p:sldId id="256" r:id="rId2"/>
    <p:sldId id="292" r:id="rId3"/>
    <p:sldId id="257" r:id="rId4"/>
    <p:sldId id="258" r:id="rId5"/>
    <p:sldId id="261" r:id="rId6"/>
    <p:sldId id="259" r:id="rId7"/>
    <p:sldId id="260" r:id="rId8"/>
    <p:sldId id="262" r:id="rId9"/>
    <p:sldId id="263" r:id="rId10"/>
    <p:sldId id="264" r:id="rId11"/>
    <p:sldId id="265" r:id="rId12"/>
    <p:sldId id="266" r:id="rId13"/>
    <p:sldId id="267" r:id="rId14"/>
    <p:sldId id="268" r:id="rId15"/>
    <p:sldId id="269" r:id="rId16"/>
    <p:sldId id="270" r:id="rId17"/>
    <p:sldId id="272" r:id="rId18"/>
    <p:sldId id="271" r:id="rId19"/>
    <p:sldId id="273" r:id="rId20"/>
    <p:sldId id="289" r:id="rId21"/>
    <p:sldId id="274" r:id="rId22"/>
    <p:sldId id="275" r:id="rId23"/>
    <p:sldId id="277" r:id="rId24"/>
    <p:sldId id="278" r:id="rId25"/>
    <p:sldId id="290" r:id="rId26"/>
    <p:sldId id="293" r:id="rId27"/>
    <p:sldId id="291" r:id="rId28"/>
    <p:sldId id="285" r:id="rId29"/>
    <p:sldId id="286" r:id="rId30"/>
    <p:sldId id="287" r:id="rId31"/>
    <p:sldId id="279" r:id="rId32"/>
    <p:sldId id="280" r:id="rId33"/>
    <p:sldId id="281"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31" autoAdjust="0"/>
    <p:restoredTop sz="69765" autoAdjust="0"/>
  </p:normalViewPr>
  <p:slideViewPr>
    <p:cSldViewPr>
      <p:cViewPr varScale="1">
        <p:scale>
          <a:sx n="74" d="100"/>
          <a:sy n="74" d="100"/>
        </p:scale>
        <p:origin x="-1140" y="-90"/>
      </p:cViewPr>
      <p:guideLst>
        <p:guide orient="horz" pos="2160"/>
        <p:guide pos="2880"/>
      </p:guideLst>
    </p:cSldViewPr>
  </p:slideViewPr>
  <p:notesTextViewPr>
    <p:cViewPr>
      <p:scale>
        <a:sx n="1" d="1"/>
        <a:sy n="1" d="1"/>
      </p:scale>
      <p:origin x="0" y="153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04A10F-28F5-4488-BB71-ACFC71409675}" type="datetimeFigureOut">
              <a:rPr lang="en-US" smtClean="0"/>
              <a:t>5/9/2015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F56BD-25F5-4AD2-8D88-4E7400C7A8CA}" type="slidenum">
              <a:rPr lang="en-US" smtClean="0"/>
              <a:t>‹#›</a:t>
            </a:fld>
            <a:endParaRPr lang="en-US"/>
          </a:p>
        </p:txBody>
      </p:sp>
    </p:spTree>
    <p:extLst>
      <p:ext uri="{BB962C8B-B14F-4D97-AF65-F5344CB8AC3E}">
        <p14:creationId xmlns:p14="http://schemas.microsoft.com/office/powerpoint/2010/main" val="4155206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en.wikipedia.org/wiki/Persona"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a:t>
            </a:r>
            <a:r>
              <a:rPr lang="en-US" baseline="0" dirty="0" smtClean="0"/>
              <a:t> about </a:t>
            </a:r>
            <a:r>
              <a:rPr lang="en-US" b="1" baseline="0" dirty="0" smtClean="0"/>
              <a:t>PERSON</a:t>
            </a:r>
            <a:r>
              <a:rPr lang="en-US" baseline="0" dirty="0" smtClean="0"/>
              <a:t> in </a:t>
            </a:r>
            <a:r>
              <a:rPr lang="en-US" baseline="0" dirty="0" err="1" smtClean="0"/>
              <a:t>PERSONality</a:t>
            </a:r>
            <a:r>
              <a:rPr lang="en-US" baseline="0" dirty="0" smtClean="0"/>
              <a:t> types, and </a:t>
            </a:r>
            <a:r>
              <a:rPr lang="en-US" baseline="0" dirty="0" err="1" smtClean="0"/>
              <a:t>InterPERSONAL</a:t>
            </a:r>
            <a:r>
              <a:rPr lang="en-US" baseline="0" dirty="0" smtClean="0"/>
              <a:t> relationships. </a:t>
            </a:r>
          </a:p>
          <a:p>
            <a:r>
              <a:rPr lang="en-US" baseline="0" dirty="0" smtClean="0"/>
              <a:t>Person: hard to define, isn’t it?! </a:t>
            </a:r>
          </a:p>
          <a:p>
            <a:r>
              <a:rPr lang="en-US" dirty="0" smtClean="0"/>
              <a:t>In ancient Rome, the word </a:t>
            </a:r>
            <a:r>
              <a:rPr lang="en-US" i="1" dirty="0" smtClean="0">
                <a:hlinkClick r:id="rId3" tooltip="Persona"/>
              </a:rPr>
              <a:t>persona</a:t>
            </a:r>
            <a:r>
              <a:rPr lang="en-US" dirty="0" smtClean="0"/>
              <a:t> (Latin) originally referred to the masks worn by actors on stage. The various masks represented the various "personae" in the stage play.</a:t>
            </a:r>
            <a:r>
              <a:rPr lang="en-US" baseline="30000" dirty="0" smtClean="0"/>
              <a:t> </a:t>
            </a:r>
          </a:p>
          <a:p>
            <a:r>
              <a:rPr lang="en-US" baseline="0" dirty="0" smtClean="0"/>
              <a:t>Think of persons as wearing various masks as they go about their day: their work mask, their play mask, their home mask, their public mask, their happy mask, their sad mask. . .  </a:t>
            </a:r>
          </a:p>
          <a:p>
            <a:r>
              <a:rPr lang="en-US" baseline="0" dirty="0" smtClean="0"/>
              <a:t> </a:t>
            </a:r>
          </a:p>
          <a:p>
            <a:r>
              <a:rPr lang="en-US" baseline="0" dirty="0" smtClean="0"/>
              <a:t>Different definitions: religious, philosophical, legal. . .   But let’s not get too deeply into that—but it shows you a word we use every day is more complicated than we think. </a:t>
            </a:r>
          </a:p>
          <a:p>
            <a:endParaRPr lang="en-US" baseline="0" dirty="0" smtClean="0"/>
          </a:p>
          <a:p>
            <a:r>
              <a:rPr lang="en-US" dirty="0" smtClean="0"/>
              <a:t>We are PERSONS, not animals,</a:t>
            </a:r>
            <a:r>
              <a:rPr lang="en-US" baseline="0" dirty="0" smtClean="0"/>
              <a:t> or machines. So dealing with other persons takes careful work, thought, and planning, and developing certain habits.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1</a:t>
            </a:fld>
            <a:endParaRPr lang="en-US"/>
          </a:p>
        </p:txBody>
      </p:sp>
    </p:spTree>
    <p:extLst>
      <p:ext uri="{BB962C8B-B14F-4D97-AF65-F5344CB8AC3E}">
        <p14:creationId xmlns:p14="http://schemas.microsoft.com/office/powerpoint/2010/main" val="3290570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Personality Types. </a:t>
            </a:r>
          </a:p>
          <a:p>
            <a:r>
              <a:rPr lang="en-US" dirty="0" smtClean="0"/>
              <a:t>The biggest, most well known</a:t>
            </a:r>
            <a:r>
              <a:rPr lang="en-US" baseline="0" dirty="0" smtClean="0"/>
              <a:t> “test” to determine personality types is the Myers Briggs or MBTI (It’s not really a test, it’s an instrument/assessment; there are no “right” and “wrong” answers. . . ) </a:t>
            </a:r>
            <a:endParaRPr lang="en-US" dirty="0" smtClean="0"/>
          </a:p>
          <a:p>
            <a:r>
              <a:rPr lang="en-US" dirty="0" smtClean="0"/>
              <a:t>Myers Briggs Type Indicator </a:t>
            </a:r>
          </a:p>
          <a:p>
            <a:r>
              <a:rPr lang="en-US" i="1" dirty="0" smtClean="0"/>
              <a:t>Created by Isabel Briggs Myers and her mother, Katharine Briggs.</a:t>
            </a:r>
            <a:r>
              <a:rPr lang="en-US" i="1" baseline="0" dirty="0" smtClean="0"/>
              <a:t> </a:t>
            </a:r>
            <a:r>
              <a:rPr lang="en-US" i="1" dirty="0" smtClean="0"/>
              <a:t> Developed around the ideas and theories of psychologist Carl Jung, a contemporary of Sigmund Freud.</a:t>
            </a:r>
            <a:r>
              <a:rPr lang="en-US" i="1" baseline="0" dirty="0" smtClean="0"/>
              <a:t> </a:t>
            </a:r>
            <a:r>
              <a:rPr lang="en-US" i="1" dirty="0" smtClean="0"/>
              <a:t>They put Jung's concepts into language that could be understood and used by the average person.</a:t>
            </a:r>
          </a:p>
          <a:p>
            <a:r>
              <a:rPr lang="en-US" dirty="0" smtClean="0"/>
              <a:t>Best way to take it is</a:t>
            </a:r>
            <a:r>
              <a:rPr lang="en-US" baseline="0" dirty="0" smtClean="0"/>
              <a:t> an official MBTI </a:t>
            </a:r>
            <a:r>
              <a:rPr lang="en-US" dirty="0" smtClean="0"/>
              <a:t>instrument from a professional who has met the standards necessary to be qualified to administer the test.</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ACTIVITY</a:t>
            </a:r>
          </a:p>
          <a:p>
            <a:r>
              <a:rPr lang="en-US" dirty="0" smtClean="0"/>
              <a:t>This</a:t>
            </a:r>
            <a:r>
              <a:rPr lang="en-US" baseline="0" dirty="0" smtClean="0"/>
              <a:t> little test we’re going to take isn’t a substitute for that, BUT does introduce the test and probably gives you an APPROXIMATE  of your MBTI type. </a:t>
            </a:r>
          </a:p>
          <a:p>
            <a:endParaRPr lang="en-US" baseline="0" dirty="0" smtClean="0"/>
          </a:p>
        </p:txBody>
      </p:sp>
      <p:sp>
        <p:nvSpPr>
          <p:cNvPr id="4" name="Slide Number Placeholder 3"/>
          <p:cNvSpPr>
            <a:spLocks noGrp="1"/>
          </p:cNvSpPr>
          <p:nvPr>
            <p:ph type="sldNum" sz="quarter" idx="10"/>
          </p:nvPr>
        </p:nvSpPr>
        <p:spPr/>
        <p:txBody>
          <a:bodyPr/>
          <a:lstStyle/>
          <a:p>
            <a:fld id="{8A0F56BD-25F5-4AD2-8D88-4E7400C7A8CA}" type="slidenum">
              <a:rPr lang="en-US" smtClean="0"/>
              <a:t>10</a:t>
            </a:fld>
            <a:endParaRPr lang="en-US"/>
          </a:p>
        </p:txBody>
      </p:sp>
    </p:spTree>
    <p:extLst>
      <p:ext uri="{BB962C8B-B14F-4D97-AF65-F5344CB8AC3E}">
        <p14:creationId xmlns:p14="http://schemas.microsoft.com/office/powerpoint/2010/main" val="876299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effectLst/>
              </a:rPr>
              <a:t>FIRST:  </a:t>
            </a:r>
            <a:r>
              <a:rPr lang="en-US" b="0" dirty="0" smtClean="0">
                <a:effectLst/>
              </a:rPr>
              <a:t>In reviewing the comparisons in the personality assessment, you may find yourself drawn equally to opposing personality preference choices. In such cases try to think back to how you were before the age of 12 or even younger if you can recall. The rationale for this suggestion is the fact that by the time we are 3 years old, the core of our cognitive organization is well-fixed. . . although the brain continues to allow some plasticity until puberty.</a:t>
            </a:r>
          </a:p>
          <a:p>
            <a:endParaRPr lang="en-US" b="0" dirty="0" smtClean="0">
              <a:effectLst/>
            </a:endParaRPr>
          </a:p>
          <a:p>
            <a:r>
              <a:rPr lang="en-US" b="0" dirty="0" smtClean="0">
                <a:effectLst/>
              </a:rPr>
              <a:t>Each of the four questions of the inventory has two parts. The first part is a general description of the preference choices. The second part is a list of paired statements. Use both parts to form your opinion on your more dominant preference.</a:t>
            </a:r>
          </a:p>
          <a:p>
            <a:endParaRPr lang="en-US" b="0" dirty="0" smtClean="0">
              <a:effectLst/>
            </a:endParaRPr>
          </a:p>
          <a:p>
            <a:r>
              <a:rPr lang="en-US" b="0" dirty="0" smtClean="0">
                <a:effectLst/>
              </a:rPr>
              <a:t>Question 1 is about Mental Energy.</a:t>
            </a:r>
            <a:r>
              <a:rPr lang="en-US" b="0" baseline="0" dirty="0" smtClean="0">
                <a:effectLst/>
              </a:rPr>
              <a:t> Take a minute. Read the Question (should I read it to them too?) And then read the options under Extraverted and Introverted. Which one fits BEST. Circle the E or I. </a:t>
            </a:r>
            <a:endParaRPr lang="en-US" b="0" dirty="0"/>
          </a:p>
        </p:txBody>
      </p:sp>
      <p:sp>
        <p:nvSpPr>
          <p:cNvPr id="4" name="Slide Number Placeholder 3"/>
          <p:cNvSpPr>
            <a:spLocks noGrp="1"/>
          </p:cNvSpPr>
          <p:nvPr>
            <p:ph type="sldNum" sz="quarter" idx="10"/>
          </p:nvPr>
        </p:nvSpPr>
        <p:spPr/>
        <p:txBody>
          <a:bodyPr/>
          <a:lstStyle/>
          <a:p>
            <a:fld id="{8A0F56BD-25F5-4AD2-8D88-4E7400C7A8CA}" type="slidenum">
              <a:rPr lang="en-US" smtClean="0"/>
              <a:t>11</a:t>
            </a:fld>
            <a:endParaRPr lang="en-US"/>
          </a:p>
        </p:txBody>
      </p:sp>
    </p:spTree>
    <p:extLst>
      <p:ext uri="{BB962C8B-B14F-4D97-AF65-F5344CB8AC3E}">
        <p14:creationId xmlns:p14="http://schemas.microsoft.com/office/powerpoint/2010/main" val="154353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Question 2 is about Perceiving and Understanding. </a:t>
            </a:r>
          </a:p>
          <a:p>
            <a:endParaRPr lang="en-US" dirty="0" smtClean="0"/>
          </a:p>
          <a:p>
            <a:r>
              <a:rPr lang="en-US" dirty="0" smtClean="0"/>
              <a:t>Again, read the question</a:t>
            </a:r>
            <a:r>
              <a:rPr lang="en-US" baseline="0" dirty="0" smtClean="0"/>
              <a:t> and the descriptions of the 2 options, and choose the one that fits BEST.   S, or N </a:t>
            </a:r>
          </a:p>
          <a:p>
            <a:r>
              <a:rPr lang="en-US" baseline="0" dirty="0" smtClean="0"/>
              <a:t>Circle the S or N </a:t>
            </a:r>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12</a:t>
            </a:fld>
            <a:endParaRPr lang="en-US"/>
          </a:p>
        </p:txBody>
      </p:sp>
    </p:spTree>
    <p:extLst>
      <p:ext uri="{BB962C8B-B14F-4D97-AF65-F5344CB8AC3E}">
        <p14:creationId xmlns:p14="http://schemas.microsoft.com/office/powerpoint/2010/main" val="1519683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Question 3 </a:t>
            </a:r>
          </a:p>
          <a:p>
            <a:endParaRPr lang="en-US" dirty="0" smtClean="0"/>
          </a:p>
          <a:p>
            <a:r>
              <a:rPr lang="en-US" dirty="0" smtClean="0"/>
              <a:t>Read</a:t>
            </a:r>
            <a:r>
              <a:rPr lang="en-US" baseline="0" dirty="0" smtClean="0"/>
              <a:t> the question. Circle the T or F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13</a:t>
            </a:fld>
            <a:endParaRPr lang="en-US"/>
          </a:p>
        </p:txBody>
      </p:sp>
    </p:spTree>
    <p:extLst>
      <p:ext uri="{BB962C8B-B14F-4D97-AF65-F5344CB8AC3E}">
        <p14:creationId xmlns:p14="http://schemas.microsoft.com/office/powerpoint/2010/main" val="2644322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Question 4. </a:t>
            </a:r>
          </a:p>
          <a:p>
            <a:endParaRPr lang="en-US" dirty="0" smtClean="0"/>
          </a:p>
          <a:p>
            <a:r>
              <a:rPr lang="en-US" dirty="0" smtClean="0"/>
              <a:t>Read</a:t>
            </a:r>
            <a:r>
              <a:rPr lang="en-US" baseline="0" dirty="0" smtClean="0"/>
              <a:t> the question. </a:t>
            </a:r>
          </a:p>
          <a:p>
            <a:r>
              <a:rPr lang="en-US" baseline="0" dirty="0" smtClean="0"/>
              <a:t>Circle the J or P </a:t>
            </a:r>
          </a:p>
          <a:p>
            <a:endParaRPr lang="en-US"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14</a:t>
            </a:fld>
            <a:endParaRPr lang="en-US"/>
          </a:p>
        </p:txBody>
      </p:sp>
    </p:spTree>
    <p:extLst>
      <p:ext uri="{BB962C8B-B14F-4D97-AF65-F5344CB8AC3E}">
        <p14:creationId xmlns:p14="http://schemas.microsoft.com/office/powerpoint/2010/main" val="3098854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put all 4 letters together.  </a:t>
            </a:r>
          </a:p>
          <a:p>
            <a:r>
              <a:rPr lang="en-US" baseline="0" dirty="0" smtClean="0"/>
              <a:t>If your first letter is I, that is called “Introverted.” </a:t>
            </a:r>
          </a:p>
          <a:p>
            <a:r>
              <a:rPr lang="en-US" baseline="0" dirty="0" smtClean="0"/>
              <a:t>Depending on the next letters, we have these 8 “types.” </a:t>
            </a:r>
          </a:p>
          <a:p>
            <a:endParaRPr lang="en-US" baseline="0" dirty="0" smtClean="0"/>
          </a:p>
          <a:p>
            <a:r>
              <a:rPr lang="en-US" baseline="0" dirty="0" smtClean="0"/>
              <a:t>Let’s read more about them. (go to online.) Pull our pieces of these descripts. The blog page has some keywords pulled out of these descriptions. </a:t>
            </a:r>
          </a:p>
          <a:p>
            <a:endParaRPr lang="en-US" baseline="0" dirty="0" smtClean="0"/>
          </a:p>
          <a:p>
            <a:r>
              <a:rPr lang="en-US" baseline="0" dirty="0" smtClean="0"/>
              <a:t>Have them say if they got one of these, and what do they think is accurate/inaccurate about the description of them. What do the others think? </a:t>
            </a:r>
          </a:p>
          <a:p>
            <a:endParaRPr lang="en-US" baseline="0" dirty="0" smtClean="0"/>
          </a:p>
          <a:p>
            <a:r>
              <a:rPr lang="en-US" baseline="0" dirty="0" smtClean="0"/>
              <a:t>Go through all 8 of these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15</a:t>
            </a:fld>
            <a:endParaRPr lang="en-US"/>
          </a:p>
        </p:txBody>
      </p:sp>
    </p:spTree>
    <p:extLst>
      <p:ext uri="{BB962C8B-B14F-4D97-AF65-F5344CB8AC3E}">
        <p14:creationId xmlns:p14="http://schemas.microsoft.com/office/powerpoint/2010/main" val="2077265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If your first letter is E, that is called “Extroverted.” </a:t>
            </a:r>
          </a:p>
          <a:p>
            <a:r>
              <a:rPr lang="en-US" baseline="0" dirty="0" smtClean="0"/>
              <a:t>Depending on the next letters, we have these 8 “types.” </a:t>
            </a:r>
          </a:p>
          <a:p>
            <a:endParaRPr lang="en-US" baseline="0" dirty="0" smtClean="0"/>
          </a:p>
          <a:p>
            <a:r>
              <a:rPr lang="en-US" baseline="0" dirty="0" smtClean="0"/>
              <a:t>Let’s read more about them. (go to online.) You may want to have these printed out and highlight the parts you want to read. </a:t>
            </a:r>
          </a:p>
          <a:p>
            <a:endParaRPr lang="en-US" baseline="0" dirty="0" smtClean="0"/>
          </a:p>
          <a:p>
            <a:r>
              <a:rPr lang="en-US" baseline="0" dirty="0" smtClean="0"/>
              <a:t>Have them say if they got one of these, and what do they think is accurate/inaccurate about the description of them. What do the others think? </a:t>
            </a:r>
          </a:p>
          <a:p>
            <a:endParaRPr lang="en-US" baseline="0" dirty="0" smtClean="0"/>
          </a:p>
          <a:p>
            <a:r>
              <a:rPr lang="en-US" baseline="0" dirty="0" smtClean="0"/>
              <a:t>Go through all 8 of these </a:t>
            </a:r>
            <a:endParaRPr lang="en-US" dirty="0" smtClean="0"/>
          </a:p>
          <a:p>
            <a:endParaRPr lang="en-US" dirty="0" smtClean="0"/>
          </a:p>
          <a:p>
            <a:r>
              <a:rPr lang="en-US" dirty="0" smtClean="0"/>
              <a:t>[Also see:  http://quickbase.intuit.com/blog/2015/02/10/how-introverts-and-extroverts-can-live-in-harmony-at-work/  </a:t>
            </a:r>
            <a:r>
              <a:rPr lang="en-US" b="1" dirty="0" smtClean="0"/>
              <a:t>This</a:t>
            </a:r>
            <a:r>
              <a:rPr lang="en-US" b="1" baseline="0" dirty="0" smtClean="0"/>
              <a:t> is on the blog page</a:t>
            </a:r>
            <a:endParaRPr lang="en-US" b="0" baseline="0" dirty="0" smtClean="0"/>
          </a:p>
          <a:p>
            <a:r>
              <a:rPr lang="en-US" b="0" baseline="0" dirty="0" smtClean="0"/>
              <a:t>We will also talk more about working with different styles from your own in a bit.]</a:t>
            </a:r>
          </a:p>
          <a:p>
            <a:endParaRPr lang="en-US" b="0" baseline="0" dirty="0" smtClean="0"/>
          </a:p>
          <a:p>
            <a:r>
              <a:rPr lang="en-US" b="1" baseline="0" dirty="0" smtClean="0"/>
              <a:t>Talk about </a:t>
            </a:r>
            <a:r>
              <a:rPr lang="en-US" b="0" baseline="0" dirty="0" smtClean="0"/>
              <a:t>the different styles they got. Reactions/impressions/questions/thoughts? On their own or another’s. </a:t>
            </a:r>
            <a:r>
              <a:rPr lang="en-US" b="1" baseline="0" dirty="0" smtClean="0"/>
              <a:t>DON’T</a:t>
            </a:r>
            <a:r>
              <a:rPr lang="en-US" b="0" baseline="0" dirty="0" smtClean="0"/>
              <a:t> be </a:t>
            </a:r>
            <a:r>
              <a:rPr lang="en-US" b="1" baseline="0" dirty="0" smtClean="0"/>
              <a:t>too </a:t>
            </a:r>
            <a:r>
              <a:rPr lang="en-US" b="0" baseline="0" dirty="0" smtClean="0"/>
              <a:t>hung up on these labels. </a:t>
            </a:r>
            <a:endParaRPr lang="en-US" b="0" dirty="0"/>
          </a:p>
        </p:txBody>
      </p:sp>
      <p:sp>
        <p:nvSpPr>
          <p:cNvPr id="4" name="Slide Number Placeholder 3"/>
          <p:cNvSpPr>
            <a:spLocks noGrp="1"/>
          </p:cNvSpPr>
          <p:nvPr>
            <p:ph type="sldNum" sz="quarter" idx="10"/>
          </p:nvPr>
        </p:nvSpPr>
        <p:spPr/>
        <p:txBody>
          <a:bodyPr/>
          <a:lstStyle/>
          <a:p>
            <a:fld id="{8A0F56BD-25F5-4AD2-8D88-4E7400C7A8CA}" type="slidenum">
              <a:rPr lang="en-US" smtClean="0"/>
              <a:t>16</a:t>
            </a:fld>
            <a:endParaRPr lang="en-US"/>
          </a:p>
        </p:txBody>
      </p:sp>
    </p:spTree>
    <p:extLst>
      <p:ext uri="{BB962C8B-B14F-4D97-AF65-F5344CB8AC3E}">
        <p14:creationId xmlns:p14="http://schemas.microsoft.com/office/powerpoint/2010/main" val="875704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there</a:t>
            </a:r>
            <a:r>
              <a:rPr lang="en-US" baseline="0" dirty="0" smtClean="0"/>
              <a:t> are other types of styles too, not just personality styles.  </a:t>
            </a:r>
          </a:p>
          <a:p>
            <a:r>
              <a:rPr lang="en-US" baseline="0" dirty="0" smtClean="0"/>
              <a:t>You could probably find books/articles, blog posts on 20 or more different ways of dividing up people’s styles. We’ll talk about a few.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17</a:t>
            </a:fld>
            <a:endParaRPr lang="en-US"/>
          </a:p>
        </p:txBody>
      </p:sp>
    </p:spTree>
    <p:extLst>
      <p:ext uri="{BB962C8B-B14F-4D97-AF65-F5344CB8AC3E}">
        <p14:creationId xmlns:p14="http://schemas.microsoft.com/office/powerpoint/2010/main" val="3928758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 is </a:t>
            </a:r>
            <a:r>
              <a:rPr lang="en-US" b="1" dirty="0" smtClean="0"/>
              <a:t>learning</a:t>
            </a:r>
            <a:r>
              <a:rPr lang="en-US" dirty="0" smtClean="0"/>
              <a:t> styles.</a:t>
            </a:r>
            <a:r>
              <a:rPr lang="en-US" baseline="0" dirty="0" smtClean="0"/>
              <a:t>  </a:t>
            </a:r>
            <a:endParaRPr lang="en-US" dirty="0" smtClean="0"/>
          </a:p>
          <a:p>
            <a:r>
              <a:rPr lang="en-US" b="1" dirty="0" smtClean="0"/>
              <a:t>Visual. </a:t>
            </a:r>
            <a:r>
              <a:rPr lang="en-US" dirty="0" smtClean="0"/>
              <a:t>Like</a:t>
            </a:r>
            <a:r>
              <a:rPr lang="en-US" baseline="0" dirty="0" smtClean="0"/>
              <a:t> to read directions, see diagrams, read emails, etc. </a:t>
            </a:r>
            <a:r>
              <a:rPr lang="en-US" dirty="0" smtClean="0"/>
              <a:t> </a:t>
            </a:r>
          </a:p>
          <a:p>
            <a:r>
              <a:rPr lang="en-US" b="1" dirty="0" smtClean="0"/>
              <a:t>Auditory. </a:t>
            </a:r>
            <a:r>
              <a:rPr lang="en-US" dirty="0" smtClean="0"/>
              <a:t>Like to hear directions, presentations, listen to music. . .   </a:t>
            </a:r>
          </a:p>
          <a:p>
            <a:r>
              <a:rPr lang="en-US" b="1" dirty="0" smtClean="0"/>
              <a:t>Kinesthetic. </a:t>
            </a:r>
            <a:r>
              <a:rPr lang="en-US" dirty="0" smtClean="0"/>
              <a:t>Like to learn by touching, doing</a:t>
            </a:r>
          </a:p>
          <a:p>
            <a:endParaRPr lang="en-US" dirty="0" smtClean="0"/>
          </a:p>
          <a:p>
            <a:r>
              <a:rPr lang="en-US" dirty="0" smtClean="0"/>
              <a:t>Sometimes in the hospital or if having a procedure</a:t>
            </a:r>
            <a:r>
              <a:rPr lang="en-US" baseline="0" dirty="0" smtClean="0"/>
              <a:t> they’ll ask you something like: do you like to read information, hear it, or have it demonstrated? This is determining your learning style! (I always say “all three!”) </a:t>
            </a:r>
            <a:endParaRPr lang="en-US" dirty="0" smtClean="0"/>
          </a:p>
          <a:p>
            <a:endParaRPr lang="en-US" dirty="0" smtClean="0"/>
          </a:p>
          <a:p>
            <a:r>
              <a:rPr lang="en-US" dirty="0" smtClean="0"/>
              <a:t>This drawing</a:t>
            </a:r>
            <a:r>
              <a:rPr lang="en-US" baseline="0" dirty="0" smtClean="0"/>
              <a:t> is actually for those people to find ways to help them learn when something isn’t presented in their preferred method. </a:t>
            </a:r>
          </a:p>
          <a:p>
            <a:r>
              <a:rPr lang="en-US" baseline="0" dirty="0" smtClean="0"/>
              <a:t>This drawing separates reading and diagrams—they are both really “visual.” </a:t>
            </a:r>
          </a:p>
          <a:p>
            <a:endParaRPr lang="en-US" baseline="0" dirty="0" smtClean="0"/>
          </a:p>
          <a:p>
            <a:r>
              <a:rPr lang="en-US" baseline="0" dirty="0" smtClean="0"/>
              <a:t>What’s your learning style? Is it a problem for you when communicating with others with different styles? When getting directions in a way that doesn’t work with your style? When giving directions in a way that doesn’t work with the receiver’s style? </a:t>
            </a:r>
          </a:p>
          <a:p>
            <a:r>
              <a:rPr lang="en-US" dirty="0" smtClean="0"/>
              <a:t> </a:t>
            </a:r>
          </a:p>
          <a:p>
            <a:r>
              <a:rPr lang="en-US" b="1" dirty="0" smtClean="0"/>
              <a:t>http://blog.nextdayflyers.com/learning-styles-in-the-workplace-why-you-should-care/ (</a:t>
            </a:r>
            <a:r>
              <a:rPr lang="en-US" b="0" dirty="0" smtClean="0"/>
              <a:t>on blog page) </a:t>
            </a:r>
            <a:endParaRPr lang="en-US" b="0" dirty="0"/>
          </a:p>
        </p:txBody>
      </p:sp>
      <p:sp>
        <p:nvSpPr>
          <p:cNvPr id="4" name="Slide Number Placeholder 3"/>
          <p:cNvSpPr>
            <a:spLocks noGrp="1"/>
          </p:cNvSpPr>
          <p:nvPr>
            <p:ph type="sldNum" sz="quarter" idx="10"/>
          </p:nvPr>
        </p:nvSpPr>
        <p:spPr/>
        <p:txBody>
          <a:bodyPr/>
          <a:lstStyle/>
          <a:p>
            <a:fld id="{8A0F56BD-25F5-4AD2-8D88-4E7400C7A8CA}" type="slidenum">
              <a:rPr lang="en-US" smtClean="0"/>
              <a:t>18</a:t>
            </a:fld>
            <a:endParaRPr lang="en-US"/>
          </a:p>
        </p:txBody>
      </p:sp>
    </p:spTree>
    <p:extLst>
      <p:ext uri="{BB962C8B-B14F-4D97-AF65-F5344CB8AC3E}">
        <p14:creationId xmlns:p14="http://schemas.microsoft.com/office/powerpoint/2010/main" val="457995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type of style</a:t>
            </a:r>
            <a:r>
              <a:rPr lang="en-US" baseline="0" dirty="0" smtClean="0"/>
              <a:t> I want to talk about is </a:t>
            </a:r>
            <a:r>
              <a:rPr lang="en-US" dirty="0" smtClean="0"/>
              <a:t>Communication</a:t>
            </a:r>
            <a:r>
              <a:rPr lang="en-US" baseline="0" dirty="0" smtClean="0"/>
              <a:t> styles</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19</a:t>
            </a:fld>
            <a:endParaRPr lang="en-US"/>
          </a:p>
        </p:txBody>
      </p:sp>
    </p:spTree>
    <p:extLst>
      <p:ext uri="{BB962C8B-B14F-4D97-AF65-F5344CB8AC3E}">
        <p14:creationId xmlns:p14="http://schemas.microsoft.com/office/powerpoint/2010/main" val="877894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was thinking how the members</a:t>
            </a:r>
            <a:r>
              <a:rPr lang="en-US" baseline="0" dirty="0" smtClean="0"/>
              <a:t> of the staff can be like the members of a musical group: band or orchestra. Symphony or rock band. Whatever.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You need to all </a:t>
            </a:r>
            <a:r>
              <a:rPr lang="en-US" sz="1200" kern="1200" dirty="0" smtClean="0">
                <a:solidFill>
                  <a:schemeClr val="tx1"/>
                </a:solidFill>
                <a:effectLst/>
                <a:latin typeface="+mn-lt"/>
                <a:ea typeface="+mn-ea"/>
                <a:cs typeface="+mn-cs"/>
              </a:rPr>
              <a:t>work together to make music. (Listen, Timing, Volume, Be</a:t>
            </a:r>
            <a:r>
              <a:rPr lang="en-US" sz="1200" kern="1200" baseline="0" dirty="0" smtClean="0">
                <a:solidFill>
                  <a:schemeClr val="tx1"/>
                </a:solidFill>
                <a:effectLst/>
                <a:latin typeface="+mn-lt"/>
                <a:ea typeface="+mn-ea"/>
                <a:cs typeface="+mn-cs"/>
              </a:rPr>
              <a:t> in Tune</a:t>
            </a:r>
            <a:r>
              <a:rPr lang="en-US" sz="1200" kern="1200" dirty="0" smtClean="0">
                <a:solidFill>
                  <a:schemeClr val="tx1"/>
                </a:solidFill>
                <a:effectLst/>
                <a:latin typeface="+mn-lt"/>
                <a:ea typeface="+mn-ea"/>
                <a:cs typeface="+mn-cs"/>
              </a:rPr>
              <a:t>. . .)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Otherwise you will be out of tune, out of time, and the sound can be really BAD.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So we’re going to look at some ways that I think will help you to “tune up” and harmonize and</a:t>
            </a:r>
            <a:r>
              <a:rPr lang="en-US" sz="1200" kern="1200" baseline="0" dirty="0" smtClean="0">
                <a:solidFill>
                  <a:schemeClr val="tx1"/>
                </a:solidFill>
                <a:effectLst/>
                <a:latin typeface="+mn-lt"/>
                <a:ea typeface="+mn-ea"/>
                <a:cs typeface="+mn-cs"/>
              </a:rPr>
              <a:t> work well together to sound great! And to make the library great.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I think that keeping this analogy in mind can help you when you get into difficult situations with colleagues. Try to keep that uppermost in your mind: how can we make our Band sound good?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If you don’t like this analogy, come up with another one that works for you. A baseball, basketball, or football </a:t>
            </a:r>
            <a:r>
              <a:rPr lang="en-US" sz="1200" b="1" kern="1200" baseline="0" dirty="0" smtClean="0">
                <a:solidFill>
                  <a:schemeClr val="tx1"/>
                </a:solidFill>
                <a:effectLst/>
                <a:latin typeface="+mn-lt"/>
                <a:ea typeface="+mn-ea"/>
                <a:cs typeface="+mn-cs"/>
              </a:rPr>
              <a:t>team</a:t>
            </a:r>
            <a:r>
              <a:rPr lang="en-US" sz="1200" kern="1200" baseline="0" dirty="0" smtClean="0">
                <a:solidFill>
                  <a:schemeClr val="tx1"/>
                </a:solidFill>
                <a:effectLst/>
                <a:latin typeface="+mn-lt"/>
                <a:ea typeface="+mn-ea"/>
                <a:cs typeface="+mn-cs"/>
              </a:rPr>
              <a:t>. Have to work together to pass the ball, etc., or call for the correct pitch, or etc. in order to </a:t>
            </a:r>
            <a:r>
              <a:rPr lang="en-US" sz="1200" kern="1200" baseline="0" dirty="0" err="1" smtClean="0">
                <a:solidFill>
                  <a:schemeClr val="tx1"/>
                </a:solidFill>
                <a:effectLst/>
                <a:latin typeface="+mn-lt"/>
                <a:ea typeface="+mn-ea"/>
                <a:cs typeface="+mn-cs"/>
              </a:rPr>
              <a:t>WiN</a:t>
            </a:r>
            <a:r>
              <a:rPr lang="en-US" sz="1200" kern="1200" baseline="0" dirty="0" smtClean="0">
                <a:solidFill>
                  <a:schemeClr val="tx1"/>
                </a:solidFill>
                <a:effectLst/>
                <a:latin typeface="+mn-lt"/>
                <a:ea typeface="+mn-ea"/>
                <a:cs typeface="+mn-cs"/>
              </a:rPr>
              <a:t>.  </a:t>
            </a:r>
            <a:r>
              <a:rPr lang="en-US" sz="1200" b="1" kern="1200" baseline="0" dirty="0" smtClean="0">
                <a:solidFill>
                  <a:schemeClr val="tx1"/>
                </a:solidFill>
                <a:effectLst/>
                <a:latin typeface="+mn-lt"/>
                <a:ea typeface="+mn-ea"/>
                <a:cs typeface="+mn-cs"/>
              </a:rPr>
              <a:t>Or</a:t>
            </a:r>
            <a:r>
              <a:rPr lang="en-US" sz="1200" kern="1200" baseline="0" dirty="0" smtClean="0">
                <a:solidFill>
                  <a:schemeClr val="tx1"/>
                </a:solidFill>
                <a:effectLst/>
                <a:latin typeface="+mn-lt"/>
                <a:ea typeface="+mn-ea"/>
                <a:cs typeface="+mn-cs"/>
              </a:rPr>
              <a:t> team of doctors and nurses and </a:t>
            </a:r>
            <a:r>
              <a:rPr lang="en-US" sz="1200" b="1" kern="1200" baseline="0" dirty="0" smtClean="0">
                <a:solidFill>
                  <a:schemeClr val="tx1"/>
                </a:solidFill>
                <a:effectLst/>
                <a:latin typeface="+mn-lt"/>
                <a:ea typeface="+mn-ea"/>
                <a:cs typeface="+mn-cs"/>
              </a:rPr>
              <a:t>medical professionals</a:t>
            </a:r>
            <a:r>
              <a:rPr lang="en-US" sz="1200" kern="1200" baseline="0" dirty="0" smtClean="0">
                <a:solidFill>
                  <a:schemeClr val="tx1"/>
                </a:solidFill>
                <a:effectLst/>
                <a:latin typeface="+mn-lt"/>
                <a:ea typeface="+mn-ea"/>
                <a:cs typeface="+mn-cs"/>
              </a:rPr>
              <a:t> performing a surgery—everybody has to do their job right, or the patient may die, or the situation have a bad outcome.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ETC.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2</a:t>
            </a:fld>
            <a:endParaRPr lang="en-US"/>
          </a:p>
        </p:txBody>
      </p:sp>
    </p:spTree>
    <p:extLst>
      <p:ext uri="{BB962C8B-B14F-4D97-AF65-F5344CB8AC3E}">
        <p14:creationId xmlns:p14="http://schemas.microsoft.com/office/powerpoint/2010/main" val="3279248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FA8B4F01-2BB5-4189-915A-D019B5F9C9AC}" type="slidenum">
              <a:rPr lang="en-US" altLang="en-US" smtClean="0">
                <a:latin typeface="Arial" charset="0"/>
              </a:rPr>
              <a:pPr/>
              <a:t>20</a:t>
            </a:fld>
            <a:endParaRPr lang="en-US" altLang="en-US" dirty="0" smtClean="0">
              <a:latin typeface="Arial"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dirty="0" smtClean="0"/>
              <a:t>ACTIVITY</a:t>
            </a:r>
          </a:p>
          <a:p>
            <a:pPr eaLnBrk="1" hangingPunct="1"/>
            <a:r>
              <a:rPr lang="en-US" altLang="en-US" dirty="0" smtClean="0"/>
              <a:t>Here’s one analysis of communication styles. </a:t>
            </a:r>
          </a:p>
          <a:p>
            <a:pPr eaLnBrk="1" hangingPunct="1"/>
            <a:r>
              <a:rPr lang="en-US" altLang="en-US" dirty="0" smtClean="0"/>
              <a:t>When it comes to communication styles</a:t>
            </a:r>
            <a:r>
              <a:rPr lang="en-US" altLang="en-US" baseline="0" dirty="0" smtClean="0"/>
              <a:t> think of these 2 continuums:  </a:t>
            </a:r>
            <a:r>
              <a:rPr lang="en-US" altLang="en-US" dirty="0" smtClean="0"/>
              <a:t>Sociability (red) </a:t>
            </a:r>
            <a:r>
              <a:rPr lang="en-US" altLang="en-US" baseline="0" dirty="0" smtClean="0"/>
              <a:t> and Dominance (blue) </a:t>
            </a:r>
          </a:p>
          <a:p>
            <a:pPr eaLnBrk="1" hangingPunct="1"/>
            <a:r>
              <a:rPr lang="en-US" altLang="en-US" baseline="0" dirty="0" smtClean="0"/>
              <a:t>As I said, a continuum, and we are all somewhere on each continuum. No one is 100% reflective, etc. And different ways in different situations. </a:t>
            </a:r>
          </a:p>
          <a:p>
            <a:pPr eaLnBrk="1" hangingPunct="1"/>
            <a:r>
              <a:rPr lang="en-US" altLang="en-US" baseline="0" dirty="0" smtClean="0"/>
              <a:t>H = High, L = Low. </a:t>
            </a:r>
          </a:p>
          <a:p>
            <a:pPr eaLnBrk="1" hangingPunct="1"/>
            <a:endParaRPr lang="en-US" altLang="en-US" baseline="0" dirty="0" smtClean="0"/>
          </a:p>
          <a:p>
            <a:pPr eaLnBrk="1" hangingPunct="1"/>
            <a:r>
              <a:rPr lang="en-US" altLang="en-US" baseline="0" dirty="0" smtClean="0"/>
              <a:t>Now, at each quadrant, a communication style emerges. </a:t>
            </a:r>
          </a:p>
          <a:p>
            <a:pPr eaLnBrk="1" hangingPunct="1"/>
            <a:endParaRPr lang="en-US" altLang="en-US" baseline="0" dirty="0" smtClean="0"/>
          </a:p>
          <a:p>
            <a:pPr eaLnBrk="1" hangingPunct="1"/>
            <a:r>
              <a:rPr lang="en-US" altLang="en-US" baseline="0" dirty="0" smtClean="0"/>
              <a:t>HS + HD = Socializer</a:t>
            </a:r>
          </a:p>
          <a:p>
            <a:pPr eaLnBrk="1" hangingPunct="1"/>
            <a:r>
              <a:rPr lang="en-US" altLang="en-US" baseline="0" dirty="0" smtClean="0"/>
              <a:t>HD + LS = Director</a:t>
            </a:r>
          </a:p>
          <a:p>
            <a:pPr eaLnBrk="1" hangingPunct="1"/>
            <a:r>
              <a:rPr lang="en-US" altLang="en-US" baseline="0" dirty="0" smtClean="0"/>
              <a:t>LD + LS = Thinker</a:t>
            </a:r>
          </a:p>
          <a:p>
            <a:pPr eaLnBrk="1" hangingPunct="1"/>
            <a:r>
              <a:rPr lang="en-US" altLang="en-US" baseline="0" dirty="0" smtClean="0"/>
              <a:t>LD + HS = Supporter </a:t>
            </a:r>
          </a:p>
          <a:p>
            <a:pPr eaLnBrk="1" hangingPunct="1"/>
            <a:endParaRPr lang="en-US" altLang="en-US" baseline="0" dirty="0" smtClean="0"/>
          </a:p>
          <a:p>
            <a:pPr eaLnBrk="1" hangingPunct="1"/>
            <a:r>
              <a:rPr lang="en-US" altLang="en-US" b="1" baseline="0" dirty="0" smtClean="0"/>
              <a:t>ALL</a:t>
            </a:r>
            <a:r>
              <a:rPr lang="en-US" altLang="en-US" baseline="0" dirty="0" smtClean="0"/>
              <a:t> have pluses and minuses.  </a:t>
            </a:r>
          </a:p>
          <a:p>
            <a:pPr eaLnBrk="1" hangingPunct="1"/>
            <a:r>
              <a:rPr lang="en-US" altLang="en-US" baseline="0" dirty="0" smtClean="0"/>
              <a:t>See the Communication Style Survey (handout). Take if time. </a:t>
            </a:r>
            <a:endParaRPr lang="en-US" alt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Here’s yet Another</a:t>
            </a:r>
            <a:r>
              <a:rPr lang="en-US" b="0" baseline="0" dirty="0" smtClean="0"/>
              <a:t> style: </a:t>
            </a:r>
            <a:r>
              <a:rPr lang="en-US" b="1" dirty="0" smtClean="0"/>
              <a:t>Leadership styles </a:t>
            </a:r>
            <a:r>
              <a:rPr lang="en-US" b="0" dirty="0" smtClean="0"/>
              <a:t>(Astaire led, while</a:t>
            </a:r>
            <a:r>
              <a:rPr lang="en-US" b="0" baseline="0" dirty="0" smtClean="0"/>
              <a:t> dancing!) </a:t>
            </a:r>
          </a:p>
          <a:p>
            <a:r>
              <a:rPr lang="en-US" dirty="0" smtClean="0"/>
              <a:t>Different</a:t>
            </a:r>
            <a:r>
              <a:rPr lang="en-US" baseline="0" dirty="0" smtClean="0"/>
              <a:t> styles in different situations! </a:t>
            </a:r>
          </a:p>
          <a:p>
            <a:r>
              <a:rPr lang="en-US" baseline="0" dirty="0" smtClean="0"/>
              <a:t>It’s not just your bosses that have to be leaders, sometimes others may be leaders; of a plan, of a project. . .  </a:t>
            </a:r>
            <a:endParaRPr lang="en-US" dirty="0" smtClean="0"/>
          </a:p>
          <a:p>
            <a:endParaRPr lang="en-US" b="1" dirty="0" smtClean="0"/>
          </a:p>
          <a:p>
            <a:endParaRPr lang="en-US" b="1" dirty="0" smtClean="0"/>
          </a:p>
          <a:p>
            <a:r>
              <a:rPr lang="en-US" dirty="0" smtClean="0"/>
              <a:t>http://smallbusiness.chron.com/5-different-types-leadership-styles-17584.html (on blog page) </a:t>
            </a:r>
          </a:p>
          <a:p>
            <a:pPr marL="171450" indent="-171450">
              <a:buFont typeface="Arial" panose="020B0604020202020204" pitchFamily="34" charset="0"/>
              <a:buChar char="•"/>
            </a:pPr>
            <a:r>
              <a:rPr lang="en-US" b="1" dirty="0" smtClean="0"/>
              <a:t>Laissez Faire. </a:t>
            </a:r>
            <a:r>
              <a:rPr lang="en-US" dirty="0" smtClean="0"/>
              <a:t>Hands off. Doesn’t really supervise. Lets</a:t>
            </a:r>
            <a:r>
              <a:rPr lang="en-US" baseline="0" dirty="0" smtClean="0"/>
              <a:t> managers and employees fend for themselves. Works for those that don’t need guidance, direction</a:t>
            </a:r>
            <a:endParaRPr lang="en-US" dirty="0" smtClean="0"/>
          </a:p>
          <a:p>
            <a:pPr marL="171450" indent="-171450">
              <a:buFont typeface="Arial" panose="020B0604020202020204" pitchFamily="34" charset="0"/>
              <a:buChar char="•"/>
            </a:pPr>
            <a:r>
              <a:rPr lang="en-US" b="1" dirty="0" smtClean="0"/>
              <a:t>Autocratic. </a:t>
            </a:r>
            <a:r>
              <a:rPr lang="en-US" dirty="0" smtClean="0"/>
              <a:t>Makes decisions</a:t>
            </a:r>
            <a:r>
              <a:rPr lang="en-US" baseline="0" dirty="0" smtClean="0"/>
              <a:t> without input of others, may let supervisors make decisions without input of others. Impose their will. </a:t>
            </a:r>
            <a:endParaRPr lang="en-US" dirty="0" smtClean="0"/>
          </a:p>
          <a:p>
            <a:pPr marL="171450" indent="-171450">
              <a:buFont typeface="Arial" panose="020B0604020202020204" pitchFamily="34" charset="0"/>
              <a:buChar char="•"/>
            </a:pPr>
            <a:r>
              <a:rPr lang="en-US" b="1" dirty="0" smtClean="0"/>
              <a:t>Participative</a:t>
            </a:r>
            <a:r>
              <a:rPr lang="en-US" dirty="0" smtClean="0"/>
              <a:t>. Gets input from peers and team members, but makes final decisions.</a:t>
            </a:r>
          </a:p>
          <a:p>
            <a:pPr marL="171450" indent="-171450">
              <a:buFont typeface="Arial" panose="020B0604020202020204" pitchFamily="34" charset="0"/>
              <a:buChar char="•"/>
            </a:pPr>
            <a:r>
              <a:rPr lang="en-US" b="1" dirty="0" smtClean="0"/>
              <a:t>Transactional. </a:t>
            </a:r>
            <a:r>
              <a:rPr lang="en-US" dirty="0" smtClean="0"/>
              <a:t>Provide rewards or punishments to team members based on performance results. Managers and team members set predetermined goals together, and employees agree to follow the direction and leadership of the manager. Manager trains or correct employees when team members fail to meet goals. Employees receive rewards, such as bonuses, when they accomplish goals.</a:t>
            </a:r>
          </a:p>
          <a:p>
            <a:pPr marL="171450" indent="-171450">
              <a:buFont typeface="Arial" panose="020B0604020202020204" pitchFamily="34" charset="0"/>
              <a:buChar char="•"/>
            </a:pPr>
            <a:r>
              <a:rPr lang="en-US" b="1" dirty="0" smtClean="0"/>
              <a:t>Transformational. </a:t>
            </a:r>
            <a:r>
              <a:rPr lang="en-US" dirty="0" smtClean="0"/>
              <a:t>Leaders motivate employees &amp; drive performance through communication and visibility. Requires the involvement of management to meet goals. Leaders focus on the big picture and delegate smaller tasks to the team.</a:t>
            </a:r>
          </a:p>
          <a:p>
            <a:pPr marL="0" indent="0">
              <a:buFont typeface="Arial" panose="020B0604020202020204" pitchFamily="34" charset="0"/>
              <a:buNone/>
            </a:pPr>
            <a:endParaRPr lang="en-US" dirty="0" smtClean="0"/>
          </a:p>
          <a:p>
            <a:r>
              <a:rPr lang="en-US" dirty="0" smtClean="0"/>
              <a:t>Another look:  http://www.mindtools.com/pages/article/newLDR_84.htm (these are on blog page) </a:t>
            </a:r>
          </a:p>
          <a:p>
            <a:r>
              <a:rPr lang="en-US" dirty="0" smtClean="0"/>
              <a:t>Also: http://www.fastcompany.com/1838481/6-leadership-styles-and-when-you-should-use-them</a:t>
            </a:r>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21</a:t>
            </a:fld>
            <a:endParaRPr lang="en-US" dirty="0"/>
          </a:p>
        </p:txBody>
      </p:sp>
    </p:spTree>
    <p:extLst>
      <p:ext uri="{BB962C8B-B14F-4D97-AF65-F5344CB8AC3E}">
        <p14:creationId xmlns:p14="http://schemas.microsoft.com/office/powerpoint/2010/main" val="15083999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Diversity:</a:t>
            </a:r>
            <a:r>
              <a:rPr lang="en-US" baseline="0" dirty="0" smtClean="0"/>
              <a:t> ages, styles, family style/life, introverts/extroverts, culture</a:t>
            </a:r>
          </a:p>
          <a:p>
            <a:r>
              <a:rPr lang="en-US" baseline="0" dirty="0" smtClean="0"/>
              <a:t>Diversity is a GOOD THING. And, you have to work with people different from you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22</a:t>
            </a:fld>
            <a:endParaRPr lang="en-US" dirty="0"/>
          </a:p>
        </p:txBody>
      </p:sp>
    </p:spTree>
    <p:extLst>
      <p:ext uri="{BB962C8B-B14F-4D97-AF65-F5344CB8AC3E}">
        <p14:creationId xmlns:p14="http://schemas.microsoft.com/office/powerpoint/2010/main" val="40186781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we have to be flexible.</a:t>
            </a:r>
            <a:r>
              <a:rPr lang="en-US" baseline="0" dirty="0" smtClean="0"/>
              <a:t>  Know our style and others styles, and how to flex to work with them. </a:t>
            </a:r>
          </a:p>
          <a:p>
            <a:r>
              <a:rPr lang="en-US" baseline="0" dirty="0" smtClean="0"/>
              <a:t>Know others family and life experiences that may affect how they behave.  And be able to flex </a:t>
            </a:r>
          </a:p>
          <a:p>
            <a:r>
              <a:rPr lang="en-US" baseline="0" dirty="0" smtClean="0"/>
              <a:t>Be wary of labels.  </a:t>
            </a:r>
          </a:p>
          <a:p>
            <a:r>
              <a:rPr lang="en-US" baseline="0" dirty="0" smtClean="0"/>
              <a:t>See the Style Flex (for working w different Communication styles.) </a:t>
            </a:r>
          </a:p>
          <a:p>
            <a:r>
              <a:rPr lang="en-US" baseline="0" dirty="0" smtClean="0"/>
              <a:t>Have a discussion:  what is your style(s); how might you flex to work with someone w/different one.  </a:t>
            </a:r>
          </a:p>
          <a:p>
            <a:r>
              <a:rPr lang="en-US" baseline="0" dirty="0" smtClean="0"/>
              <a:t>How would you like people to treat you/work with you/your style(s) </a:t>
            </a:r>
          </a:p>
          <a:p>
            <a:endParaRPr lang="en-US" baseline="0" dirty="0" smtClean="0"/>
          </a:p>
          <a:p>
            <a:r>
              <a:rPr lang="en-US" baseline="0" dirty="0" smtClean="0"/>
              <a:t>See also (on blog page): </a:t>
            </a:r>
          </a:p>
          <a:p>
            <a:r>
              <a:rPr lang="en-US" baseline="0" dirty="0" smtClean="0"/>
              <a:t>Personality Styles: </a:t>
            </a:r>
            <a:r>
              <a:rPr lang="en-US" dirty="0" smtClean="0"/>
              <a:t>:  http://quickbase.intuit.com/blog/2015/02/10/how-introverts-and-extroverts-can-live-in-harmony-at-work</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Learning Styles: </a:t>
            </a:r>
            <a:r>
              <a:rPr lang="en-US" b="1" dirty="0" smtClean="0"/>
              <a:t>http://blog.nextdayflyers.com/learning-styles-in-the-workplace-why-you-should-care/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23</a:t>
            </a:fld>
            <a:endParaRPr lang="en-US" dirty="0"/>
          </a:p>
        </p:txBody>
      </p:sp>
    </p:spTree>
    <p:extLst>
      <p:ext uri="{BB962C8B-B14F-4D97-AF65-F5344CB8AC3E}">
        <p14:creationId xmlns:p14="http://schemas.microsoft.com/office/powerpoint/2010/main" val="3261674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smtClean="0"/>
              <a:t>Communication</a:t>
            </a:r>
            <a:r>
              <a:rPr lang="en-US" dirty="0" smtClean="0"/>
              <a:t>. Sender/Receiver/Medium.</a:t>
            </a:r>
            <a:r>
              <a:rPr lang="en-US" baseline="0" dirty="0" smtClean="0"/>
              <a:t>  Body language. Communication styles. Which medium when?</a:t>
            </a:r>
            <a:endParaRPr lang="en-US" dirty="0" smtClean="0"/>
          </a:p>
          <a:p>
            <a:pPr marL="171450" indent="-171450">
              <a:buFont typeface="Arial" panose="020B0604020202020204" pitchFamily="34" charset="0"/>
              <a:buChar char="•"/>
            </a:pPr>
            <a:r>
              <a:rPr lang="en-US" b="1" dirty="0" smtClean="0"/>
              <a:t>Cooperation. </a:t>
            </a:r>
            <a:r>
              <a:rPr lang="en-US" dirty="0" smtClean="0"/>
              <a:t>Working together. </a:t>
            </a:r>
          </a:p>
          <a:p>
            <a:pPr marL="171450" indent="-171450">
              <a:buFont typeface="Arial" panose="020B0604020202020204" pitchFamily="34" charset="0"/>
              <a:buChar char="•"/>
            </a:pPr>
            <a:r>
              <a:rPr lang="en-US" b="1" dirty="0" smtClean="0"/>
              <a:t>Collaboration</a:t>
            </a:r>
            <a:r>
              <a:rPr lang="en-US" dirty="0" smtClean="0"/>
              <a:t>. Working together.</a:t>
            </a:r>
            <a:r>
              <a:rPr lang="en-US" baseline="0" dirty="0" smtClean="0"/>
              <a:t> For the good of the library. On projects—but not just on projects; you are all collaborating on THE PROJECT: the Library! Shared goals.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Diff </a:t>
            </a:r>
            <a:r>
              <a:rPr lang="en-US" baseline="0" dirty="0" err="1" smtClean="0"/>
              <a:t>btween</a:t>
            </a:r>
            <a:r>
              <a:rPr lang="en-US" baseline="0" dirty="0" smtClean="0"/>
              <a:t> coop and </a:t>
            </a:r>
            <a:r>
              <a:rPr lang="en-US" baseline="0" dirty="0" err="1" smtClean="0"/>
              <a:t>collab</a:t>
            </a:r>
            <a:r>
              <a:rPr lang="en-US" baseline="0" dirty="0" smtClean="0"/>
              <a:t>?:  (One way) Coop: </a:t>
            </a:r>
            <a:r>
              <a:rPr lang="en-US" dirty="0" smtClean="0"/>
              <a:t>I make sure that the things you need me to do get done, you make sure the things I need you to do get done. You scratch my back, I scratch yours. Collab: we work together in a team towards the same objective. </a:t>
            </a:r>
            <a:br>
              <a:rPr lang="en-US" dirty="0" smtClean="0"/>
            </a:br>
            <a:r>
              <a:rPr lang="en-US" dirty="0" smtClean="0"/>
              <a:t>We both scratch Elmer's back.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Consensus</a:t>
            </a:r>
            <a:r>
              <a:rPr lang="en-US" baseline="0" dirty="0" smtClean="0"/>
              <a:t>. = Agreement. Not necessarily unanimous. But reaching a joint decision, one that everyone can live with.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baseline="0" dirty="0" smtClean="0"/>
              <a:t>Compromise. </a:t>
            </a:r>
            <a:r>
              <a:rPr lang="en-US" baseline="0" dirty="0" smtClean="0"/>
              <a:t>Like consensus. Finding the best possible solution everyone can live with. Opposing people each have to “give.”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smtClean="0"/>
              <a:t>Community. </a:t>
            </a:r>
            <a:r>
              <a:rPr lang="en-US" dirty="0" smtClean="0"/>
              <a:t>Think of the library as a community you all live and work in (back to “harmony”). ALL need to try to make it a happy community to live and work in.  (Condo example) </a:t>
            </a:r>
            <a:endParaRPr lang="en-US" baseline="0" dirty="0" smtClean="0"/>
          </a:p>
          <a:p>
            <a:pPr marL="171450" indent="-171450">
              <a:buFont typeface="Arial" panose="020B0604020202020204" pitchFamily="34" charset="0"/>
              <a:buChar char="•"/>
            </a:pPr>
            <a:r>
              <a:rPr lang="en-US" baseline="0" dirty="0" smtClean="0"/>
              <a:t>Also: </a:t>
            </a:r>
            <a:r>
              <a:rPr lang="en-US" b="1" baseline="0" dirty="0" smtClean="0"/>
              <a:t>Conflict: </a:t>
            </a:r>
            <a:r>
              <a:rPr lang="en-US" baseline="0" dirty="0" smtClean="0"/>
              <a:t>dealing with it.  (next slide) </a:t>
            </a:r>
          </a:p>
          <a:p>
            <a:pPr marL="171450" indent="-171450">
              <a:buFont typeface="Arial" panose="020B0604020202020204" pitchFamily="34" charset="0"/>
              <a:buChar char="•"/>
            </a:pPr>
            <a:r>
              <a:rPr lang="en-US" baseline="0" dirty="0" smtClean="0"/>
              <a:t>ALSO: (Just learned!) From Steven Covey: </a:t>
            </a:r>
            <a:r>
              <a:rPr lang="en-US" b="0" dirty="0" smtClean="0"/>
              <a:t>avoid the four emotional cancers (Criticizing, Complaining, Comparing and Competing).</a:t>
            </a:r>
            <a:endParaRPr lang="en-US" b="0" dirty="0"/>
          </a:p>
        </p:txBody>
      </p:sp>
      <p:sp>
        <p:nvSpPr>
          <p:cNvPr id="4" name="Slide Number Placeholder 3"/>
          <p:cNvSpPr>
            <a:spLocks noGrp="1"/>
          </p:cNvSpPr>
          <p:nvPr>
            <p:ph type="sldNum" sz="quarter" idx="10"/>
          </p:nvPr>
        </p:nvSpPr>
        <p:spPr/>
        <p:txBody>
          <a:bodyPr/>
          <a:lstStyle/>
          <a:p>
            <a:fld id="{8A0F56BD-25F5-4AD2-8D88-4E7400C7A8CA}" type="slidenum">
              <a:rPr lang="en-US" smtClean="0"/>
              <a:t>24</a:t>
            </a:fld>
            <a:endParaRPr lang="en-US"/>
          </a:p>
        </p:txBody>
      </p:sp>
    </p:spTree>
    <p:extLst>
      <p:ext uri="{BB962C8B-B14F-4D97-AF65-F5344CB8AC3E}">
        <p14:creationId xmlns:p14="http://schemas.microsoft.com/office/powerpoint/2010/main" val="16559910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buFontTx/>
              <a:buNone/>
            </a:pPr>
            <a:r>
              <a:rPr lang="en-US" altLang="en-US" sz="1200" dirty="0" smtClean="0">
                <a:latin typeface="Tahoma" pitchFamily="34" charset="0"/>
              </a:rPr>
              <a:t>Open Communication. </a:t>
            </a:r>
          </a:p>
          <a:p>
            <a:pPr>
              <a:spcBef>
                <a:spcPct val="0"/>
              </a:spcBef>
              <a:buFontTx/>
              <a:buNone/>
            </a:pPr>
            <a:r>
              <a:rPr lang="en-US" altLang="en-US" sz="1200" dirty="0" smtClean="0">
                <a:latin typeface="Tahoma" pitchFamily="34" charset="0"/>
              </a:rPr>
              <a:t>Air feelings, opinions.</a:t>
            </a:r>
          </a:p>
          <a:p>
            <a:pPr>
              <a:spcBef>
                <a:spcPct val="0"/>
              </a:spcBef>
              <a:buFontTx/>
              <a:buNone/>
            </a:pPr>
            <a:r>
              <a:rPr lang="en-US" altLang="en-US" sz="1200" dirty="0" smtClean="0">
                <a:latin typeface="Tahoma" pitchFamily="34" charset="0"/>
              </a:rPr>
              <a:t>Stop conflict before it occurs.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Tahoma" pitchFamily="34" charset="0"/>
              </a:rPr>
              <a:t>If you don’t discuss conflict, it is driven underground where it will grow, foster resentment and misunderstanding until it bubbles back to the surface in </a:t>
            </a:r>
            <a:r>
              <a:rPr lang="en-US" altLang="en-US" sz="1200" b="1" dirty="0" smtClean="0">
                <a:latin typeface="Tahoma" pitchFamily="34" charset="0"/>
              </a:rPr>
              <a:t>FURY.   </a:t>
            </a:r>
          </a:p>
          <a:p>
            <a:r>
              <a:rPr lang="en-US" altLang="en-US" dirty="0" smtClean="0"/>
              <a:t>Normal and necessary part of life.</a:t>
            </a:r>
          </a:p>
          <a:p>
            <a:r>
              <a:rPr lang="en-US" altLang="en-US" dirty="0" smtClean="0"/>
              <a:t>Only damaging when ignored or mishandled</a:t>
            </a:r>
          </a:p>
          <a:p>
            <a:r>
              <a:rPr lang="en-US" altLang="en-US" dirty="0" smtClean="0"/>
              <a:t>When treated with </a:t>
            </a:r>
            <a:r>
              <a:rPr lang="en-US" altLang="en-US" b="1" dirty="0" smtClean="0"/>
              <a:t>respect</a:t>
            </a:r>
            <a:r>
              <a:rPr lang="en-US" altLang="en-US" dirty="0" smtClean="0"/>
              <a:t> conflict can be harnessed as a </a:t>
            </a:r>
            <a:r>
              <a:rPr lang="en-US" altLang="en-US" b="1" dirty="0" smtClean="0"/>
              <a:t>positive force</a:t>
            </a:r>
            <a:r>
              <a:rPr lang="en-US" altLang="en-US"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So talk directly to the person </a:t>
            </a:r>
            <a:r>
              <a:rPr lang="en-US" sz="1200" kern="1200" dirty="0" smtClean="0">
                <a:solidFill>
                  <a:schemeClr val="tx1"/>
                </a:solidFill>
                <a:effectLst/>
                <a:latin typeface="+mn-lt"/>
                <a:ea typeface="+mn-ea"/>
                <a:cs typeface="+mn-cs"/>
              </a:rPr>
              <a:t>you’re having problem with.  Address head on.  Address the problem not the person.  Don’t let fester.  (what happens when you do--FURY).  Sometimes you do have to take to supervisor/administrators. But can you try to address it on your own, peaceably? </a:t>
            </a:r>
          </a:p>
          <a:p>
            <a:endParaRPr lang="en-US" altLang="en-US" dirty="0" smtClean="0"/>
          </a:p>
          <a:p>
            <a:r>
              <a:rPr lang="en-US" altLang="en-US" dirty="0" smtClean="0"/>
              <a:t>It is through conflict that we become aware of changes that need to be made for the better.</a:t>
            </a:r>
          </a:p>
          <a:p>
            <a:endParaRPr lang="en-US" altLang="en-US" dirty="0" smtClean="0"/>
          </a:p>
          <a:p>
            <a:r>
              <a:rPr lang="en-US" altLang="en-US" dirty="0" smtClean="0"/>
              <a:t>You could also talk about the Angry Words yarn ball here. “</a:t>
            </a:r>
            <a:r>
              <a:rPr lang="en-US" sz="1200" kern="1200" dirty="0" smtClean="0">
                <a:solidFill>
                  <a:schemeClr val="tx1"/>
                </a:solidFill>
                <a:effectLst/>
                <a:latin typeface="+mn-lt"/>
                <a:ea typeface="+mn-ea"/>
                <a:cs typeface="+mn-cs"/>
              </a:rPr>
              <a:t>Even after we feel better and/or say we are sorry, a residue remains. Things do not quickly return to the way they were. Trust takes time to heal. Angry words between just a couple of people can have an impact on a whole organization just like the scent of the yarn ball.” </a:t>
            </a:r>
            <a:endParaRPr lang="en-US" alt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200" b="1" dirty="0" smtClean="0">
              <a:latin typeface="Tahoma" pitchFamily="34" charset="0"/>
            </a:endParaRPr>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25</a:t>
            </a:fld>
            <a:endParaRPr lang="en-US"/>
          </a:p>
        </p:txBody>
      </p:sp>
    </p:spTree>
    <p:extLst>
      <p:ext uri="{BB962C8B-B14F-4D97-AF65-F5344CB8AC3E}">
        <p14:creationId xmlns:p14="http://schemas.microsoft.com/office/powerpoint/2010/main" val="1530490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tools</a:t>
            </a:r>
            <a:r>
              <a:rPr lang="en-US" baseline="0" dirty="0" smtClean="0"/>
              <a:t> we can use. Again the theme of making music, harmonizing, working well together</a:t>
            </a:r>
          </a:p>
          <a:p>
            <a:r>
              <a:rPr lang="en-US" baseline="0" dirty="0" smtClean="0"/>
              <a:t>We’ve talked about flexing your style to work with people of other styles. That’s one tool. Here’s some more:</a:t>
            </a:r>
          </a:p>
          <a:p>
            <a:endParaRPr lang="en-US" baseline="0" dirty="0" smtClean="0"/>
          </a:p>
          <a:p>
            <a:r>
              <a:rPr lang="en-US" dirty="0" smtClean="0"/>
              <a:t>Getting to yes</a:t>
            </a:r>
          </a:p>
          <a:p>
            <a:r>
              <a:rPr lang="en-US" dirty="0" smtClean="0"/>
              <a:t>Choose Civility</a:t>
            </a:r>
          </a:p>
          <a:p>
            <a:r>
              <a:rPr lang="en-US" dirty="0" smtClean="0"/>
              <a:t>7 Steps</a:t>
            </a:r>
          </a:p>
          <a:p>
            <a:r>
              <a:rPr lang="en-US" dirty="0" smtClean="0"/>
              <a:t>FISH</a:t>
            </a:r>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26</a:t>
            </a:fld>
            <a:endParaRPr lang="en-US"/>
          </a:p>
        </p:txBody>
      </p:sp>
    </p:spTree>
    <p:extLst>
      <p:ext uri="{BB962C8B-B14F-4D97-AF65-F5344CB8AC3E}">
        <p14:creationId xmlns:p14="http://schemas.microsoft.com/office/powerpoint/2010/main" val="10976646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eaLnBrk="1" hangingPunct="1">
              <a:defRPr/>
            </a:pPr>
            <a:r>
              <a:rPr lang="en-US" dirty="0" smtClean="0"/>
              <a:t>Challenge:  Can you find ways to say YES, at least more often?  Or, no, in a different way? </a:t>
            </a:r>
          </a:p>
          <a:p>
            <a:pPr eaLnBrk="1" hangingPunct="1">
              <a:defRPr/>
            </a:pPr>
            <a:r>
              <a:rPr lang="en-US" i="1" dirty="0" smtClean="0"/>
              <a:t>Getting to Yes </a:t>
            </a:r>
            <a:r>
              <a:rPr lang="en-US" dirty="0" smtClean="0"/>
              <a:t>(Negotiating Agreement Without Giving In).  1981 best seller (subject = negotiation) .  This is what we want to do:  get to Yes.  3</a:t>
            </a:r>
            <a:r>
              <a:rPr lang="en-US" baseline="30000" dirty="0" smtClean="0"/>
              <a:t>rd</a:t>
            </a:r>
            <a:r>
              <a:rPr lang="en-US" dirty="0" smtClean="0"/>
              <a:t> </a:t>
            </a:r>
            <a:r>
              <a:rPr lang="en-US" dirty="0" err="1" smtClean="0"/>
              <a:t>ed</a:t>
            </a:r>
            <a:r>
              <a:rPr lang="en-US" dirty="0" smtClean="0"/>
              <a:t>, 2011, see blog page. Some of the propositions: </a:t>
            </a:r>
          </a:p>
          <a:p>
            <a:pPr>
              <a:buFontTx/>
              <a:buChar char="•"/>
              <a:defRPr/>
            </a:pPr>
            <a:r>
              <a:rPr lang="en-US" b="1" dirty="0" smtClean="0"/>
              <a:t>Separate the people from the problem</a:t>
            </a:r>
            <a:r>
              <a:rPr lang="en-US" dirty="0" smtClean="0"/>
              <a:t>.   No preconceived notions, take egos and emotions out of equation</a:t>
            </a:r>
          </a:p>
          <a:p>
            <a:pPr>
              <a:buFontTx/>
              <a:buChar char="•"/>
              <a:defRPr/>
            </a:pPr>
            <a:r>
              <a:rPr lang="en-US" b="1" dirty="0" smtClean="0"/>
              <a:t>Focus on interest, not positions</a:t>
            </a:r>
            <a:r>
              <a:rPr lang="en-US" dirty="0" smtClean="0"/>
              <a:t>. (not I am the library director</a:t>
            </a:r>
            <a:r>
              <a:rPr lang="en-US" baseline="0" dirty="0" smtClean="0"/>
              <a:t> </a:t>
            </a:r>
            <a:r>
              <a:rPr lang="en-US" dirty="0" smtClean="0"/>
              <a:t>and you staff</a:t>
            </a:r>
            <a:r>
              <a:rPr lang="en-US" baseline="0" dirty="0" smtClean="0"/>
              <a:t> member </a:t>
            </a:r>
            <a:r>
              <a:rPr lang="en-US" dirty="0" smtClean="0"/>
              <a:t>who has done wrong,</a:t>
            </a:r>
            <a:r>
              <a:rPr lang="en-US" baseline="0" dirty="0" smtClean="0"/>
              <a:t> or I have worked here forever and you just started last year. Instead, w</a:t>
            </a:r>
            <a:r>
              <a:rPr lang="en-US" dirty="0" smtClean="0"/>
              <a:t>hat are our mutual interests?) </a:t>
            </a:r>
          </a:p>
          <a:p>
            <a:pPr lvl="1">
              <a:buFontTx/>
              <a:buChar char="•"/>
              <a:defRPr/>
            </a:pPr>
            <a:r>
              <a:rPr lang="en-US" dirty="0" smtClean="0"/>
              <a:t> We both want the</a:t>
            </a:r>
            <a:r>
              <a:rPr lang="en-US" baseline="0" dirty="0" smtClean="0"/>
              <a:t> Reference Desk to be covered, but I can’t take that shift for you that day your daughter has a dr. appointment. Let’s see if Suzy can take your shift and I can take hers.</a:t>
            </a:r>
          </a:p>
          <a:p>
            <a:pPr lvl="1">
              <a:buFontTx/>
              <a:buChar char="•"/>
              <a:defRPr/>
            </a:pPr>
            <a:r>
              <a:rPr lang="en-US" dirty="0" smtClean="0"/>
              <a:t>We both want</a:t>
            </a:r>
            <a:r>
              <a:rPr lang="en-US" baseline="0" dirty="0" smtClean="0"/>
              <a:t> you to be able to get here on time, and be able to keep your job, but I can’t change your schedule. Don’t your daughter and Molly’s daughter go to the same preschool, and don’t you live near each other? Could you drop your daughter off at Molly’s so she could take both girls to preschool, and you could get to work on time? In return, perhaps you could pick both girls up, because your schedule does allow that. </a:t>
            </a:r>
            <a:endParaRPr lang="en-US" dirty="0" smtClean="0"/>
          </a:p>
          <a:p>
            <a:pPr>
              <a:buFontTx/>
              <a:buChar char="•"/>
              <a:defRPr/>
            </a:pPr>
            <a:r>
              <a:rPr lang="en-US" b="1" dirty="0" smtClean="0"/>
              <a:t>Generate a variety of possibilities for solving the situation.</a:t>
            </a:r>
          </a:p>
          <a:p>
            <a:pPr lvl="1">
              <a:buFontTx/>
              <a:buChar char="•"/>
              <a:defRPr/>
            </a:pPr>
            <a:r>
              <a:rPr lang="en-US" dirty="0" smtClean="0"/>
              <a:t>Options!  See how I did that in the examples above. </a:t>
            </a:r>
          </a:p>
          <a:p>
            <a:pPr lvl="1">
              <a:buFontTx/>
              <a:buChar char="•"/>
              <a:defRPr/>
            </a:pPr>
            <a:r>
              <a:rPr lang="en-US" dirty="0" smtClean="0"/>
              <a:t>Options where both</a:t>
            </a:r>
            <a:r>
              <a:rPr lang="en-US" baseline="0" dirty="0" smtClean="0"/>
              <a:t> parties gain.</a:t>
            </a:r>
            <a:endParaRPr lang="en-US" dirty="0" smtClean="0"/>
          </a:p>
          <a:p>
            <a:pPr lvl="1">
              <a:buFontTx/>
              <a:buChar char="•"/>
              <a:defRPr/>
            </a:pPr>
            <a:r>
              <a:rPr lang="en-US" dirty="0" smtClean="0"/>
              <a:t> Compromise (there’s that word again):  we can’t do this, but maybe we can do that. </a:t>
            </a:r>
          </a:p>
          <a:p>
            <a:pPr lvl="1">
              <a:buFontTx/>
              <a:buChar char="•"/>
              <a:defRPr/>
            </a:pPr>
            <a:endParaRPr lang="en-US" b="1" i="1" u="sng" dirty="0" smtClean="0"/>
          </a:p>
          <a:p>
            <a:pPr lvl="0">
              <a:buFontTx/>
              <a:buChar char="•"/>
              <a:defRPr/>
            </a:pPr>
            <a:r>
              <a:rPr lang="en-US" b="1" i="1" u="sng" baseline="0" dirty="0" smtClean="0">
                <a:solidFill>
                  <a:srgbClr val="7030A0"/>
                </a:solidFill>
              </a:rPr>
              <a:t>??Get them to talk about  compromise and ways to say yes. </a:t>
            </a:r>
            <a:r>
              <a:rPr lang="en-US" baseline="0" dirty="0" smtClean="0">
                <a:solidFill>
                  <a:srgbClr val="7030A0"/>
                </a:solidFill>
              </a:rPr>
              <a:t> And be flexible and allow flexibility. </a:t>
            </a:r>
          </a:p>
          <a:p>
            <a:pPr lvl="0">
              <a:buFontTx/>
              <a:buNone/>
              <a:defRPr/>
            </a:pPr>
            <a:endParaRPr lang="en-US" baseline="0" dirty="0" smtClean="0">
              <a:solidFill>
                <a:srgbClr val="7030A0"/>
              </a:solidFill>
            </a:endParaRPr>
          </a:p>
          <a:p>
            <a:pPr marL="171450" lvl="0" indent="-171450">
              <a:buFont typeface="Arial" panose="020B0604020202020204" pitchFamily="34" charset="0"/>
              <a:buChar char="•"/>
              <a:defRPr/>
            </a:pPr>
            <a:r>
              <a:rPr lang="en-US" b="1" i="1" u="sng" dirty="0" smtClean="0">
                <a:solidFill>
                  <a:srgbClr val="FF0000"/>
                </a:solidFill>
              </a:rPr>
              <a:t>Could do an activity here if time. </a:t>
            </a:r>
            <a:r>
              <a:rPr lang="en-US" b="0" i="0" u="none" dirty="0" smtClean="0">
                <a:solidFill>
                  <a:srgbClr val="FF0000"/>
                </a:solidFill>
              </a:rPr>
              <a:t>Role play a disagreement, and have them do</a:t>
            </a:r>
            <a:r>
              <a:rPr lang="en-US" b="0" i="0" u="none" baseline="0" dirty="0" smtClean="0">
                <a:solidFill>
                  <a:srgbClr val="FF0000"/>
                </a:solidFill>
              </a:rPr>
              <a:t> once with being inflexible; no, no, no. Then again with trying to compromise, find mutually agreeable options. (Can they come up with one?)  Then debrief.  </a:t>
            </a:r>
            <a:r>
              <a:rPr lang="en-US" b="1" i="1" u="sng" baseline="0" dirty="0" smtClean="0">
                <a:solidFill>
                  <a:srgbClr val="FF0000"/>
                </a:solidFill>
              </a:rPr>
              <a:t>??</a:t>
            </a:r>
            <a:br>
              <a:rPr lang="en-US" b="1" i="1" u="sng" baseline="0" dirty="0" smtClean="0">
                <a:solidFill>
                  <a:srgbClr val="FF0000"/>
                </a:solidFill>
              </a:rPr>
            </a:br>
            <a:endParaRPr lang="en-US" b="1" i="1" u="sng" baseline="0" dirty="0" smtClean="0">
              <a:solidFill>
                <a:srgbClr val="FF0000"/>
              </a:solidFill>
            </a:endParaRPr>
          </a:p>
          <a:p>
            <a:pPr marL="628650" lvl="1" indent="-171450">
              <a:buFont typeface="Arial" panose="020B0604020202020204" pitchFamily="34" charset="0"/>
              <a:buChar char="•"/>
              <a:defRPr/>
            </a:pPr>
            <a:r>
              <a:rPr lang="en-US" b="0" i="0" u="none" baseline="0" dirty="0" smtClean="0">
                <a:solidFill>
                  <a:srgbClr val="FF0000"/>
                </a:solidFill>
              </a:rPr>
              <a:t>For example: I don’t want to help with that program </a:t>
            </a:r>
          </a:p>
          <a:p>
            <a:pPr marL="628650" lvl="1" indent="-171450">
              <a:buFont typeface="Arial" panose="020B0604020202020204" pitchFamily="34" charset="0"/>
              <a:buChar char="•"/>
              <a:defRPr/>
            </a:pPr>
            <a:r>
              <a:rPr lang="en-US" b="0" i="0" u="none" baseline="0" dirty="0" smtClean="0">
                <a:solidFill>
                  <a:srgbClr val="FF0000"/>
                </a:solidFill>
              </a:rPr>
              <a:t>I need to leave early today (or every day, or every Thursday. . .) </a:t>
            </a:r>
            <a:r>
              <a:rPr lang="en-US" b="1" i="1" u="sng" baseline="0" dirty="0" smtClean="0">
                <a:solidFill>
                  <a:srgbClr val="FF0000"/>
                </a:solidFill>
              </a:rPr>
              <a:t/>
            </a:r>
            <a:br>
              <a:rPr lang="en-US" b="1" i="1" u="sng" baseline="0" dirty="0" smtClean="0">
                <a:solidFill>
                  <a:srgbClr val="FF0000"/>
                </a:solidFill>
              </a:rPr>
            </a:br>
            <a:r>
              <a:rPr lang="en-US" b="1" i="1" u="sng" baseline="0" dirty="0" smtClean="0">
                <a:solidFill>
                  <a:srgbClr val="FF0000"/>
                </a:solidFill>
              </a:rPr>
              <a:t/>
            </a:r>
            <a:br>
              <a:rPr lang="en-US" b="1" i="1" u="sng" baseline="0" dirty="0" smtClean="0">
                <a:solidFill>
                  <a:srgbClr val="FF0000"/>
                </a:solidFill>
              </a:rPr>
            </a:br>
            <a:endParaRPr lang="en-US" b="1" i="1" u="sng" dirty="0" smtClean="0">
              <a:solidFill>
                <a:srgbClr val="FF0000"/>
              </a:solidFill>
            </a:endParaRPr>
          </a:p>
          <a:p>
            <a:pPr>
              <a:buFontTx/>
              <a:buChar char="•"/>
              <a:defRPr/>
            </a:pPr>
            <a:endParaRPr lang="en-US" dirty="0" smtClean="0">
              <a:solidFill>
                <a:srgbClr val="7030A0"/>
              </a:solidFill>
            </a:endParaRPr>
          </a:p>
          <a:p>
            <a:pPr eaLnBrk="1" hangingPunct="1">
              <a:defRPr/>
            </a:pPr>
            <a:endParaRPr lang="en-US" dirty="0" smtClean="0"/>
          </a:p>
          <a:p>
            <a:pPr>
              <a:defRPr/>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See article from </a:t>
            </a:r>
            <a:r>
              <a:rPr lang="en-US" altLang="en-US" i="1" dirty="0" smtClean="0"/>
              <a:t>Public Libraries (</a:t>
            </a:r>
            <a:r>
              <a:rPr lang="en-US" altLang="en-US" i="0" dirty="0" smtClean="0"/>
              <a:t>2011</a:t>
            </a:r>
            <a:r>
              <a:rPr lang="en-US" altLang="en-US" i="1" dirty="0" smtClean="0"/>
              <a:t>).  </a:t>
            </a:r>
            <a:r>
              <a:rPr lang="en-US" altLang="en-US" i="0" dirty="0" smtClean="0"/>
              <a:t>Based</a:t>
            </a:r>
            <a:r>
              <a:rPr lang="en-US" altLang="en-US" i="0" baseline="0" dirty="0" smtClean="0"/>
              <a:t> on book by </a:t>
            </a:r>
            <a:r>
              <a:rPr lang="en-US" altLang="en-US" i="0" baseline="0" dirty="0" err="1" smtClean="0"/>
              <a:t>Forni</a:t>
            </a:r>
            <a:r>
              <a:rPr lang="en-US" altLang="en-US" i="0" baseline="0" dirty="0" smtClean="0"/>
              <a:t>. Both listed on blog page. </a:t>
            </a:r>
            <a:endParaRPr lang="en-US" altLang="en-US" dirty="0" smtClean="0"/>
          </a:p>
          <a:p>
            <a:r>
              <a:rPr lang="en-US" altLang="en-US" dirty="0" smtClean="0"/>
              <a:t>Community wide initiative</a:t>
            </a:r>
          </a:p>
          <a:p>
            <a:r>
              <a:rPr lang="en-US" altLang="en-US" dirty="0" smtClean="0"/>
              <a:t>Howard County Maryland</a:t>
            </a:r>
          </a:p>
          <a:p>
            <a:r>
              <a:rPr lang="en-US" altLang="en-US" dirty="0" smtClean="0"/>
              <a:t>Howard County Library System is the Lead organization</a:t>
            </a:r>
          </a:p>
          <a:p>
            <a:r>
              <a:rPr lang="en-US" altLang="en-US" dirty="0" smtClean="0"/>
              <a:t>“alliance partners”—churches, schools, local government, clubs. . .  </a:t>
            </a:r>
          </a:p>
          <a:p>
            <a:r>
              <a:rPr lang="en-US" altLang="en-US" dirty="0" smtClean="0"/>
              <a:t>“although often chosen unconsciously, our words and actions command tremendous power.  Choose Civility intends to encourage the conscious choice of civility, which results in lowered stress levels, improved health, and increased happiness.” (There are p</a:t>
            </a:r>
            <a:r>
              <a:rPr lang="en-US" dirty="0" smtClean="0"/>
              <a:t>hysical benefits of feeling happy (raises your endorphin level; actually makes you feel better)).  </a:t>
            </a:r>
            <a:endParaRPr lang="en-US" altLang="en-US" dirty="0" smtClean="0"/>
          </a:p>
          <a:p>
            <a:r>
              <a:rPr lang="en-US" altLang="en-US" dirty="0" smtClean="0"/>
              <a:t>25 principles in book,</a:t>
            </a:r>
            <a:r>
              <a:rPr lang="en-US" altLang="en-US" baseline="0" dirty="0" smtClean="0"/>
              <a:t> Howard County adapted to 15</a:t>
            </a:r>
            <a:endParaRPr lang="en-US" altLang="en-US" dirty="0" smtClean="0"/>
          </a:p>
          <a:p>
            <a:r>
              <a:rPr lang="en-US" altLang="en-US" dirty="0" smtClean="0"/>
              <a:t>Howard County’s 15 principles</a:t>
            </a:r>
            <a:r>
              <a:rPr lang="en-US" altLang="en-US" baseline="0" dirty="0" smtClean="0"/>
              <a:t> are </a:t>
            </a:r>
            <a:r>
              <a:rPr lang="en-US" altLang="en-US" dirty="0" smtClean="0"/>
              <a:t>on handout.</a:t>
            </a:r>
            <a:r>
              <a:rPr lang="en-US" altLang="en-US" baseline="0" dirty="0" smtClean="0"/>
              <a:t> Some identical to book, some similar, some adapted. . .  </a:t>
            </a:r>
          </a:p>
          <a:p>
            <a:r>
              <a:rPr lang="en-US" altLang="en-US" baseline="0" dirty="0" smtClean="0"/>
              <a:t>Talk about some. . .   </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28</a:t>
            </a:fld>
            <a:endParaRPr lang="en-US"/>
          </a:p>
        </p:txBody>
      </p:sp>
    </p:spTree>
    <p:extLst>
      <p:ext uri="{BB962C8B-B14F-4D97-AF65-F5344CB8AC3E}">
        <p14:creationId xmlns:p14="http://schemas.microsoft.com/office/powerpoint/2010/main" val="31371982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 calling</a:t>
            </a:r>
            <a:r>
              <a:rPr lang="en-US" baseline="0" dirty="0" smtClean="0"/>
              <a:t> this “7 Steps”</a:t>
            </a:r>
          </a:p>
          <a:p>
            <a:r>
              <a:rPr lang="en-US" baseline="0" dirty="0" smtClean="0"/>
              <a:t>It’s from a blog post called “7 Steps to Remarkable Customer Service”.  And he called it that because it was about customer service so good that people remark on it. </a:t>
            </a:r>
          </a:p>
          <a:p>
            <a:r>
              <a:rPr lang="en-US" baseline="0" dirty="0" smtClean="0"/>
              <a:t>Now we’re not talking about customer service, but I really think some of the things apply to interpersonal relations.  </a:t>
            </a:r>
          </a:p>
          <a:p>
            <a:endParaRPr lang="en-US" baseline="0" dirty="0" smtClean="0"/>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“Blow out the dust.” </a:t>
            </a:r>
            <a:r>
              <a:rPr lang="en-US" sz="1200" i="1" kern="1200" dirty="0" smtClean="0">
                <a:solidFill>
                  <a:schemeClr val="tx1"/>
                </a:solidFill>
                <a:effectLst/>
                <a:latin typeface="+mn-lt"/>
                <a:ea typeface="+mn-ea"/>
                <a:cs typeface="+mn-cs"/>
              </a:rPr>
              <a:t>(Someone’s doing something “wrong.” Rather</a:t>
            </a:r>
            <a:r>
              <a:rPr lang="en-US" sz="1200" i="1" kern="1200" baseline="0" dirty="0" smtClean="0">
                <a:solidFill>
                  <a:schemeClr val="tx1"/>
                </a:solidFill>
                <a:effectLst/>
                <a:latin typeface="+mn-lt"/>
                <a:ea typeface="+mn-ea"/>
                <a:cs typeface="+mn-cs"/>
              </a:rPr>
              <a:t> than say you’re doing it wrong, can you suggest something different, like the checking the plug in?)  </a:t>
            </a:r>
            <a:endParaRPr lang="en-US" sz="1200" i="1"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Make (customers) into fans (Lands End ex.) (</a:t>
            </a:r>
            <a:r>
              <a:rPr lang="en-US" sz="1200" i="1" kern="1200" dirty="0" smtClean="0">
                <a:solidFill>
                  <a:schemeClr val="tx1"/>
                </a:solidFill>
                <a:effectLst/>
                <a:latin typeface="+mn-lt"/>
                <a:ea typeface="+mn-ea"/>
                <a:cs typeface="+mn-cs"/>
              </a:rPr>
              <a:t>Can you go above and beyond to help a co-worker so they’ll always</a:t>
            </a:r>
            <a:r>
              <a:rPr lang="en-US" sz="1200" i="1" kern="1200" baseline="0" dirty="0" smtClean="0">
                <a:solidFill>
                  <a:schemeClr val="tx1"/>
                </a:solidFill>
                <a:effectLst/>
                <a:latin typeface="+mn-lt"/>
                <a:ea typeface="+mn-ea"/>
                <a:cs typeface="+mn-cs"/>
              </a:rPr>
              <a:t> feel good about you and it will color all of your future interactions?)</a:t>
            </a:r>
            <a:endParaRPr lang="en-US" sz="1200" i="1"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Take the blame. (Key that didn’t work. Ah, I see, it’s my fault.) </a:t>
            </a:r>
            <a:r>
              <a:rPr lang="en-US" sz="1200" i="1" kern="1200" dirty="0" smtClean="0">
                <a:solidFill>
                  <a:schemeClr val="tx1"/>
                </a:solidFill>
                <a:effectLst/>
                <a:latin typeface="+mn-lt"/>
                <a:ea typeface="+mn-ea"/>
                <a:cs typeface="+mn-cs"/>
              </a:rPr>
              <a:t>(Don’t belabor</a:t>
            </a:r>
            <a:r>
              <a:rPr lang="en-US" sz="1200" i="1" kern="1200" baseline="0" dirty="0" smtClean="0">
                <a:solidFill>
                  <a:schemeClr val="tx1"/>
                </a:solidFill>
                <a:effectLst/>
                <a:latin typeface="+mn-lt"/>
                <a:ea typeface="+mn-ea"/>
                <a:cs typeface="+mn-cs"/>
              </a:rPr>
              <a:t> it, but if you make a mistake in a dealing with a colleague, simply own it, and move on.)</a:t>
            </a:r>
            <a:endParaRPr lang="en-US" sz="1200" i="1"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Memorize phrases. (Diner, rude waitress, wouldn’t believe customer.</a:t>
            </a:r>
            <a:r>
              <a:rPr lang="en-US" sz="1200" kern="1200" baseline="0" dirty="0" smtClean="0">
                <a:solidFill>
                  <a:schemeClr val="tx1"/>
                </a:solidFill>
                <a:effectLst/>
                <a:latin typeface="+mn-lt"/>
                <a:ea typeface="+mn-ea"/>
                <a:cs typeface="+mn-cs"/>
              </a:rPr>
              <a:t> She’ll never come back. What moral victory have you won?) (</a:t>
            </a:r>
            <a:r>
              <a:rPr lang="en-US" sz="1200" i="1" kern="1200" baseline="0" dirty="0" smtClean="0">
                <a:solidFill>
                  <a:schemeClr val="tx1"/>
                </a:solidFill>
                <a:effectLst/>
                <a:latin typeface="+mn-lt"/>
                <a:ea typeface="+mn-ea"/>
                <a:cs typeface="+mn-cs"/>
              </a:rPr>
              <a:t>Not easy to say I’m sorry, It’s my fault, I’ll make it right. Practice saying them. </a:t>
            </a:r>
            <a:endParaRPr lang="en-US" sz="1200" i="1"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Practice puppetry. </a:t>
            </a:r>
            <a:r>
              <a:rPr lang="en-US" sz="1200" i="0" kern="1200" dirty="0" smtClean="0">
                <a:solidFill>
                  <a:schemeClr val="tx1"/>
                </a:solidFill>
                <a:effectLst/>
                <a:latin typeface="+mn-lt"/>
                <a:ea typeface="+mn-ea"/>
                <a:cs typeface="+mn-cs"/>
              </a:rPr>
              <a:t>Takes</a:t>
            </a:r>
            <a:r>
              <a:rPr lang="en-US" sz="1200" i="0" kern="1200" baseline="0" dirty="0" smtClean="0">
                <a:solidFill>
                  <a:schemeClr val="tx1"/>
                </a:solidFill>
                <a:effectLst/>
                <a:latin typeface="+mn-lt"/>
                <a:ea typeface="+mn-ea"/>
                <a:cs typeface="+mn-cs"/>
              </a:rPr>
              <a:t> it a step further. When customer yells at you, they’re not mad at you, they’re mad at the library, and you are just a stand in. (</a:t>
            </a:r>
            <a:r>
              <a:rPr lang="en-US" sz="1200" i="1" kern="1200" baseline="0" dirty="0" smtClean="0">
                <a:solidFill>
                  <a:schemeClr val="tx1"/>
                </a:solidFill>
                <a:effectLst/>
                <a:latin typeface="+mn-lt"/>
                <a:ea typeface="+mn-ea"/>
                <a:cs typeface="+mn-cs"/>
              </a:rPr>
              <a:t>Similarly with a colleague, they may not be mad at you, but at the situation. “What the hell is wrong with you people?!” Don’t take personally--Pretend you have a puppet and they’re yelling at the puppet. What can you make your puppet say to diffuse the situation? )</a:t>
            </a:r>
            <a:endParaRPr lang="en-US" sz="1200" i="1" kern="1200" dirty="0" smtClean="0">
              <a:solidFill>
                <a:schemeClr val="tx1"/>
              </a:solidFill>
              <a:effectLst/>
              <a:latin typeface="+mn-lt"/>
              <a:ea typeface="+mn-ea"/>
              <a:cs typeface="+mn-cs"/>
            </a:endParaRP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http://www.joelonsoftware.com/articles/customerservice.html</a:t>
            </a:r>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29</a:t>
            </a:fld>
            <a:endParaRPr lang="en-US"/>
          </a:p>
        </p:txBody>
      </p:sp>
    </p:spTree>
    <p:extLst>
      <p:ext uri="{BB962C8B-B14F-4D97-AF65-F5344CB8AC3E}">
        <p14:creationId xmlns:p14="http://schemas.microsoft.com/office/powerpoint/2010/main" val="812998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a:t>
            </a:r>
            <a:r>
              <a:rPr lang="en-US" b="1" dirty="0" smtClean="0"/>
              <a:t>WHY</a:t>
            </a:r>
            <a:r>
              <a:rPr lang="en-US" baseline="0" dirty="0" smtClean="0"/>
              <a:t> is it important to get along with and work well with others at work?  Here’s </a:t>
            </a:r>
            <a:r>
              <a:rPr lang="en-US" b="1" baseline="0" dirty="0" smtClean="0"/>
              <a:t>some</a:t>
            </a:r>
            <a:r>
              <a:rPr lang="en-US" baseline="0" dirty="0" smtClean="0"/>
              <a:t> reasons--</a:t>
            </a:r>
          </a:p>
          <a:p>
            <a:endParaRPr lang="en-US" baseline="0" dirty="0" smtClean="0"/>
          </a:p>
          <a:p>
            <a:r>
              <a:rPr lang="en-US" b="0" baseline="0" dirty="0" smtClean="0"/>
              <a:t>First</a:t>
            </a:r>
            <a:r>
              <a:rPr lang="en-US" b="1" baseline="0" dirty="0" smtClean="0"/>
              <a:t> = TIME. </a:t>
            </a:r>
            <a:r>
              <a:rPr lang="en-US" baseline="0" dirty="0" smtClean="0"/>
              <a:t>We spend a LOT of hours of our lives at work. (Especially if you’re full time! But even if you’re ½ time or even less, it’s a lot of your life) TOO MANY hours to be unhappy or even miserable, because of the other people at work. </a:t>
            </a:r>
          </a:p>
          <a:p>
            <a:endParaRPr lang="en-US" baseline="0" dirty="0" smtClean="0"/>
          </a:p>
          <a:p>
            <a:r>
              <a:rPr lang="en-US" baseline="0" dirty="0" smtClean="0"/>
              <a:t>40 * 52 = 2080 </a:t>
            </a:r>
            <a:r>
              <a:rPr lang="en-US" baseline="0" dirty="0" err="1" smtClean="0"/>
              <a:t>hrs</a:t>
            </a:r>
            <a:r>
              <a:rPr lang="en-US" baseline="0" dirty="0" smtClean="0"/>
              <a:t>/yr.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3</a:t>
            </a:fld>
            <a:endParaRPr lang="en-US"/>
          </a:p>
        </p:txBody>
      </p:sp>
    </p:spTree>
    <p:extLst>
      <p:ext uri="{BB962C8B-B14F-4D97-AF65-F5344CB8AC3E}">
        <p14:creationId xmlns:p14="http://schemas.microsoft.com/office/powerpoint/2010/main" val="36143375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FISH. Pike’s Place Fish</a:t>
            </a:r>
            <a:r>
              <a:rPr lang="en-US" baseline="0" dirty="0" smtClean="0"/>
              <a:t> Market</a:t>
            </a:r>
          </a:p>
          <a:p>
            <a:r>
              <a:rPr lang="en-US" baseline="0" dirty="0" smtClean="0"/>
              <a:t>Talk about them, and the FISH philosophy. It’s not about throwing fish around!</a:t>
            </a:r>
          </a:p>
          <a:p>
            <a:endParaRPr lang="en-US" baseline="0" dirty="0" smtClean="0"/>
          </a:p>
          <a:p>
            <a:r>
              <a:rPr lang="en-US" baseline="0" dirty="0" smtClean="0"/>
              <a:t>Again, like the 7 steps, Really a “customer service” philosophy but let’s see if we can’t also apply the 4 principles to interpersonal relations. </a:t>
            </a:r>
          </a:p>
          <a:p>
            <a:endParaRPr lang="en-US" baseline="0" dirty="0" smtClean="0"/>
          </a:p>
          <a:p>
            <a:pPr eaLnBrk="1" hangingPunct="1">
              <a:defRPr/>
            </a:pPr>
            <a:r>
              <a:rPr lang="en-US" b="1" dirty="0" smtClean="0"/>
              <a:t>Play.</a:t>
            </a:r>
            <a:r>
              <a:rPr lang="en-US" dirty="0" smtClean="0"/>
              <a:t>  We spend lots of hours, over our lifetime at work.  Too many to be unhappy all the time.  </a:t>
            </a:r>
          </a:p>
          <a:p>
            <a:pPr eaLnBrk="1" hangingPunct="1">
              <a:defRPr/>
            </a:pPr>
            <a:r>
              <a:rPr lang="en-US" dirty="0" smtClean="0"/>
              <a:t>“Play” isn’t about entertaining—it’s about creating a positive experience for everyone who walks by.  Can’t be mandated.   Make it fun—if you love your job it’s going to show</a:t>
            </a:r>
            <a:r>
              <a:rPr lang="en-US" i="1" dirty="0" smtClean="0"/>
              <a:t>.  So, can’t you find ways to “play” with your colleagues?</a:t>
            </a:r>
            <a:r>
              <a:rPr lang="en-US" i="1" baseline="0" dirty="0" smtClean="0"/>
              <a:t> To make interactions pleasant? Share a joke or a funny story/blog post you found/encountered? (And I don’t mean play instead of work, but be playful enough with each other to make the day fun.</a:t>
            </a:r>
            <a:endParaRPr lang="en-US" i="1" dirty="0" smtClean="0"/>
          </a:p>
          <a:p>
            <a:pPr eaLnBrk="1" hangingPunct="1">
              <a:defRPr/>
            </a:pPr>
            <a:r>
              <a:rPr lang="en-US" b="1" dirty="0" smtClean="0"/>
              <a:t>Make Their Day.</a:t>
            </a:r>
            <a:r>
              <a:rPr lang="en-US" dirty="0" smtClean="0"/>
              <a:t>  Serving people and making them happy.  Value them—both your fellow employees and your customers.  Support each other.  Why not?  </a:t>
            </a:r>
            <a:r>
              <a:rPr lang="en-US" i="1" dirty="0" smtClean="0"/>
              <a:t>Make each other’s day? Say thank you, and good job</a:t>
            </a:r>
            <a:r>
              <a:rPr lang="en-US" dirty="0" smtClean="0"/>
              <a:t>!</a:t>
            </a:r>
            <a:endParaRPr lang="en-US" b="1" dirty="0" smtClean="0"/>
          </a:p>
          <a:p>
            <a:pPr eaLnBrk="1" hangingPunct="1">
              <a:defRPr/>
            </a:pPr>
            <a:r>
              <a:rPr lang="en-US" b="1" dirty="0" smtClean="0"/>
              <a:t>Be there</a:t>
            </a:r>
            <a:r>
              <a:rPr lang="en-US" dirty="0" smtClean="0"/>
              <a:t> .  Make time to be present for them.  Listen.  Pay attention.  “Look right at ‘em.  Just like when you’re being with your best friend, you’re there.”  Not, you’re physically present but your mind is a million miles away.  Give them your undivided attention.   (This can be hard when you are busy!) </a:t>
            </a:r>
            <a:r>
              <a:rPr lang="en-US" i="1" dirty="0" smtClean="0"/>
              <a:t>Can’t we do this</a:t>
            </a:r>
            <a:r>
              <a:rPr lang="en-US" i="1" baseline="0" dirty="0" smtClean="0"/>
              <a:t> with each other at work? </a:t>
            </a:r>
            <a:endParaRPr lang="en-US" i="1" dirty="0" smtClean="0"/>
          </a:p>
          <a:p>
            <a:pPr eaLnBrk="1" hangingPunct="1">
              <a:defRPr/>
            </a:pPr>
            <a:r>
              <a:rPr lang="en-US" b="1" dirty="0" smtClean="0"/>
              <a:t>Choose your attitude</a:t>
            </a:r>
            <a:r>
              <a:rPr lang="en-US" dirty="0" smtClean="0"/>
              <a:t>.  “When you look for the worst you’ll find it everywhere.  When you look for the best, you’ll find possibilities you never imagined.”  There is always a choice about the way you do your work, even if there isn’t a choice about the work itself.  Why not choose to be world famous rather than ordinary? Life is too precious just to be passing through until retirement.  Act Happy--change your behavior in ways that can affect your brain chemistry.   As mentioned earlier:  There are physical benefits of feeling happy (raises your endorphin level; actually makes you feel better).  </a:t>
            </a:r>
            <a:r>
              <a:rPr lang="en-US" b="0" i="1" dirty="0" smtClean="0"/>
              <a:t>Pretend</a:t>
            </a:r>
            <a:r>
              <a:rPr lang="en-US" dirty="0" smtClean="0"/>
              <a:t> you are, same benefits; your body doesn’t know the difference!  Sometimes when you pretend to be happy, and helpful, you forget you’re pretending, and simply start to feel that way.  </a:t>
            </a:r>
            <a:r>
              <a:rPr lang="en-US" i="1" dirty="0" smtClean="0"/>
              <a:t>Look for the </a:t>
            </a:r>
            <a:r>
              <a:rPr lang="en-US" b="1" i="1" dirty="0" smtClean="0"/>
              <a:t>best</a:t>
            </a:r>
            <a:r>
              <a:rPr lang="en-US" i="1" dirty="0" smtClean="0"/>
              <a:t> in each other. Choose to enjoy working together, for the good of the library and customers.</a:t>
            </a:r>
          </a:p>
          <a:p>
            <a:endParaRPr lang="en-US" i="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30</a:t>
            </a:fld>
            <a:endParaRPr lang="en-US"/>
          </a:p>
        </p:txBody>
      </p:sp>
    </p:spTree>
    <p:extLst>
      <p:ext uri="{BB962C8B-B14F-4D97-AF65-F5344CB8AC3E}">
        <p14:creationId xmlns:p14="http://schemas.microsoft.com/office/powerpoint/2010/main" val="181355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now, I have questions for you to think about</a:t>
            </a:r>
            <a:r>
              <a:rPr lang="en-US" baseline="0" dirty="0" smtClean="0"/>
              <a:t> (and hopefully let’s talk about). </a:t>
            </a:r>
            <a:r>
              <a:rPr lang="en-US" b="1" baseline="0" dirty="0" smtClean="0"/>
              <a:t>WRITE on Flipchart </a:t>
            </a:r>
            <a:endParaRPr lang="en-US" b="1" dirty="0" smtClean="0"/>
          </a:p>
          <a:p>
            <a:endParaRPr lang="en-US" dirty="0" smtClean="0"/>
          </a:p>
          <a:p>
            <a:r>
              <a:rPr lang="en-US" sz="1200" b="1" kern="1200" dirty="0" smtClean="0">
                <a:solidFill>
                  <a:schemeClr val="tx1"/>
                </a:solidFill>
                <a:effectLst/>
                <a:latin typeface="+mn-lt"/>
                <a:ea typeface="+mn-ea"/>
                <a:cs typeface="+mn-cs"/>
              </a:rPr>
              <a:t>NEXT STEPS: Think about: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What can I do tomorrow,</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next week after hearing today’s information? </a:t>
            </a:r>
          </a:p>
          <a:p>
            <a:r>
              <a:rPr lang="en-US" sz="1200" kern="1200" dirty="0" smtClean="0">
                <a:solidFill>
                  <a:schemeClr val="tx1"/>
                </a:solidFill>
                <a:effectLst/>
                <a:latin typeface="+mn-lt"/>
                <a:ea typeface="+mn-ea"/>
                <a:cs typeface="+mn-cs"/>
              </a:rPr>
              <a:t>·  What can I do differently or what can</a:t>
            </a:r>
            <a:r>
              <a:rPr lang="en-US" sz="1200" kern="1200" baseline="0" dirty="0" smtClean="0">
                <a:solidFill>
                  <a:schemeClr val="tx1"/>
                </a:solidFill>
                <a:effectLst/>
                <a:latin typeface="+mn-lt"/>
                <a:ea typeface="+mn-ea"/>
                <a:cs typeface="+mn-cs"/>
              </a:rPr>
              <a:t> I </a:t>
            </a:r>
            <a:r>
              <a:rPr lang="en-US" sz="1200" kern="1200" dirty="0" smtClean="0">
                <a:solidFill>
                  <a:schemeClr val="tx1"/>
                </a:solidFill>
                <a:effectLst/>
                <a:latin typeface="+mn-lt"/>
                <a:ea typeface="+mn-ea"/>
                <a:cs typeface="+mn-cs"/>
              </a:rPr>
              <a:t>change? </a:t>
            </a:r>
          </a:p>
          <a:p>
            <a:r>
              <a:rPr lang="en-US" sz="1200" kern="1200" dirty="0" smtClean="0">
                <a:solidFill>
                  <a:schemeClr val="tx1"/>
                </a:solidFill>
                <a:effectLst/>
                <a:latin typeface="+mn-lt"/>
                <a:ea typeface="+mn-ea"/>
                <a:cs typeface="+mn-cs"/>
              </a:rPr>
              <a:t>·  What are three steps (or more, or</a:t>
            </a:r>
            <a:r>
              <a:rPr lang="en-US" sz="1200" kern="1200" baseline="0" dirty="0" smtClean="0">
                <a:solidFill>
                  <a:schemeClr val="tx1"/>
                </a:solidFill>
                <a:effectLst/>
                <a:latin typeface="+mn-lt"/>
                <a:ea typeface="+mn-ea"/>
                <a:cs typeface="+mn-cs"/>
              </a:rPr>
              <a:t> less) </a:t>
            </a:r>
            <a:r>
              <a:rPr lang="en-US" sz="1200" kern="1200" dirty="0" smtClean="0">
                <a:solidFill>
                  <a:schemeClr val="tx1"/>
                </a:solidFill>
                <a:effectLst/>
                <a:latin typeface="+mn-lt"/>
                <a:ea typeface="+mn-ea"/>
                <a:cs typeface="+mn-cs"/>
              </a:rPr>
              <a:t>I can take tomorrow to improve something</a:t>
            </a:r>
            <a:r>
              <a:rPr lang="en-US" sz="1200" kern="1200" baseline="0" dirty="0" smtClean="0">
                <a:solidFill>
                  <a:schemeClr val="tx1"/>
                </a:solidFill>
                <a:effectLst/>
                <a:latin typeface="+mn-lt"/>
                <a:ea typeface="+mn-ea"/>
                <a:cs typeface="+mn-cs"/>
              </a:rPr>
              <a:t> about the way I am involved in interpersonal relationships at work here?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31</a:t>
            </a:fld>
            <a:endParaRPr lang="en-US"/>
          </a:p>
        </p:txBody>
      </p:sp>
    </p:spTree>
    <p:extLst>
      <p:ext uri="{BB962C8B-B14F-4D97-AF65-F5344CB8AC3E}">
        <p14:creationId xmlns:p14="http://schemas.microsoft.com/office/powerpoint/2010/main" val="597964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Also let’s look back at the objectives. Did</a:t>
            </a:r>
            <a:r>
              <a:rPr lang="en-US" baseline="0" dirty="0" smtClean="0"/>
              <a:t> we accomplish all of them? Want to talk more about anything? Ask any questions about anything? Comment on anything?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32</a:t>
            </a:fld>
            <a:endParaRPr lang="en-US"/>
          </a:p>
        </p:txBody>
      </p:sp>
    </p:spTree>
    <p:extLst>
      <p:ext uri="{BB962C8B-B14F-4D97-AF65-F5344CB8AC3E}">
        <p14:creationId xmlns:p14="http://schemas.microsoft.com/office/powerpoint/2010/main" val="2938239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 email address and the blog page</a:t>
            </a:r>
            <a:r>
              <a:rPr lang="en-US" baseline="0" dirty="0" smtClean="0"/>
              <a:t> URL are at bottom </a:t>
            </a:r>
            <a:r>
              <a:rPr lang="en-US" baseline="0" smtClean="0"/>
              <a:t>of handout</a:t>
            </a:r>
          </a:p>
          <a:p>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33</a:t>
            </a:fld>
            <a:endParaRPr lang="en-US"/>
          </a:p>
        </p:txBody>
      </p:sp>
    </p:spTree>
    <p:extLst>
      <p:ext uri="{BB962C8B-B14F-4D97-AF65-F5344CB8AC3E}">
        <p14:creationId xmlns:p14="http://schemas.microsoft.com/office/powerpoint/2010/main" val="557390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Second</a:t>
            </a:r>
          </a:p>
          <a:p>
            <a:endParaRPr lang="en-US" b="1" dirty="0" smtClean="0"/>
          </a:p>
          <a:p>
            <a:r>
              <a:rPr lang="en-US" b="1" dirty="0" smtClean="0"/>
              <a:t>HAPPY</a:t>
            </a:r>
            <a:r>
              <a:rPr lang="en-US" b="1" baseline="0" dirty="0" smtClean="0"/>
              <a:t> HOME. </a:t>
            </a:r>
            <a:r>
              <a:rPr lang="en-US" dirty="0" smtClean="0"/>
              <a:t>When we’re at work, it’s like our “work home.” We want to have a happy, harmonious home, not one fraught with anger and disagreements.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4</a:t>
            </a:fld>
            <a:endParaRPr lang="en-US"/>
          </a:p>
        </p:txBody>
      </p:sp>
    </p:spTree>
    <p:extLst>
      <p:ext uri="{BB962C8B-B14F-4D97-AF65-F5344CB8AC3E}">
        <p14:creationId xmlns:p14="http://schemas.microsoft.com/office/powerpoint/2010/main" val="1736258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MONEY</a:t>
            </a:r>
            <a:r>
              <a:rPr lang="en-US" dirty="0" smtClean="0"/>
              <a:t> We</a:t>
            </a:r>
            <a:r>
              <a:rPr lang="en-US" baseline="0" dirty="0" smtClean="0"/>
              <a:t> already talked about time,  and time is money. </a:t>
            </a:r>
          </a:p>
          <a:p>
            <a:endParaRPr lang="en-US" baseline="0" dirty="0" smtClean="0"/>
          </a:p>
          <a:p>
            <a:r>
              <a:rPr lang="en-US" baseline="0" dirty="0" smtClean="0"/>
              <a:t>Time spent dealing with problems between workers is time wasted. A waste of taxpayers money. And time not spent working toward the mission and goals of the library. Getting along with others saves time and money, and is more efficient.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5</a:t>
            </a:fld>
            <a:endParaRPr lang="en-US"/>
          </a:p>
        </p:txBody>
      </p:sp>
    </p:spTree>
    <p:extLst>
      <p:ext uri="{BB962C8B-B14F-4D97-AF65-F5344CB8AC3E}">
        <p14:creationId xmlns:p14="http://schemas.microsoft.com/office/powerpoint/2010/main" val="1167796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WORK TOGETHER.</a:t>
            </a:r>
            <a:r>
              <a:rPr lang="en-US" b="1" baseline="0" dirty="0" smtClean="0"/>
              <a:t>  </a:t>
            </a:r>
            <a:r>
              <a:rPr lang="en-US" b="0" i="0" baseline="0" dirty="0" smtClean="0"/>
              <a:t>(I already talked about this a bit when I talked about the band metaphor. . )</a:t>
            </a:r>
          </a:p>
          <a:p>
            <a:endParaRPr lang="en-US" b="1" dirty="0" smtClean="0"/>
          </a:p>
          <a:p>
            <a:r>
              <a:rPr lang="en-US" dirty="0" smtClean="0"/>
              <a:t>It’s important to all work together, in harmony,</a:t>
            </a:r>
            <a:r>
              <a:rPr lang="en-US" baseline="0" dirty="0" smtClean="0"/>
              <a:t> </a:t>
            </a:r>
            <a:r>
              <a:rPr lang="en-US" dirty="0" smtClean="0"/>
              <a:t> toward the library’s </a:t>
            </a:r>
            <a:r>
              <a:rPr lang="en-US" b="1" dirty="0" smtClean="0"/>
              <a:t>mission.  </a:t>
            </a:r>
            <a:r>
              <a:rPr lang="en-US" dirty="0" smtClean="0"/>
              <a:t>And you all know what</a:t>
            </a:r>
            <a:r>
              <a:rPr lang="en-US" baseline="0" dirty="0" smtClean="0"/>
              <a:t> that is, right? </a:t>
            </a:r>
            <a:r>
              <a:rPr lang="en-US" dirty="0" smtClean="0"/>
              <a:t>(click) </a:t>
            </a:r>
          </a:p>
          <a:p>
            <a:r>
              <a:rPr lang="en-US" dirty="0" smtClean="0"/>
              <a:t>All work together in harmony to work toward that mission, and toward good customer service. The customer comes first—and</a:t>
            </a:r>
            <a:r>
              <a:rPr lang="en-US" baseline="0" dirty="0" smtClean="0"/>
              <a:t> issues between staff interfere with that. (and the making of beautiful music!)</a:t>
            </a:r>
          </a:p>
          <a:p>
            <a:endParaRPr lang="en-US" baseline="0" dirty="0" smtClean="0"/>
          </a:p>
          <a:p>
            <a:r>
              <a:rPr lang="en-US" baseline="0" dirty="0" smtClean="0"/>
              <a:t>Staff are the face of the library, especially the staff they interact with (but even if you’re not at the desk, they can run into you while shelving, or if you’re in cataloging, when you’re coming to or leaving the library. . . YOU are the library). If two of you are arguing or disagreeing that doesn’t reflect well on the library.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6</a:t>
            </a:fld>
            <a:endParaRPr lang="en-US"/>
          </a:p>
        </p:txBody>
      </p:sp>
    </p:spTree>
    <p:extLst>
      <p:ext uri="{BB962C8B-B14F-4D97-AF65-F5344CB8AC3E}">
        <p14:creationId xmlns:p14="http://schemas.microsoft.com/office/powerpoint/2010/main" val="341617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smtClean="0"/>
              <a:t>There are </a:t>
            </a:r>
            <a:r>
              <a:rPr lang="en-US" altLang="en-US" b="1" dirty="0" smtClean="0"/>
              <a:t>p</a:t>
            </a:r>
            <a:r>
              <a:rPr lang="en-US" b="1" dirty="0" smtClean="0"/>
              <a:t>hysical benefits </a:t>
            </a:r>
            <a:r>
              <a:rPr lang="en-US" dirty="0" smtClean="0"/>
              <a:t>of feeling happy (raises your endorphin level; actually makes you feel better)).  </a:t>
            </a:r>
            <a:endParaRPr lang="en-US" altLang="en-US" dirty="0" smtClean="0"/>
          </a:p>
          <a:p>
            <a:r>
              <a:rPr lang="en-US" dirty="0" smtClean="0"/>
              <a:t>There are physical effects of being unhappy,</a:t>
            </a:r>
            <a:r>
              <a:rPr lang="en-US" baseline="0" dirty="0" smtClean="0"/>
              <a:t> dealing with conflict, letting others get to you. Insomnia, headaches, high blood pressure, immune system. . .</a:t>
            </a:r>
          </a:p>
          <a:p>
            <a:r>
              <a:rPr lang="en-US" baseline="0" dirty="0" smtClean="0"/>
              <a:t>So when you aren’t getting along with others at work; when disagreements with others at work has you losing sleep, etc. it actually is dangerous for your health. </a:t>
            </a:r>
          </a:p>
          <a:p>
            <a:r>
              <a:rPr lang="en-US" baseline="0" dirty="0" smtClean="0"/>
              <a:t>But on the other hand, when the Persons at work are getting along, working in harmony, you feel better physically (less headaches, better blood pressure, not getting sick as often. . .)   </a:t>
            </a:r>
            <a:endParaRPr lang="en-US" dirty="0"/>
          </a:p>
        </p:txBody>
      </p:sp>
      <p:sp>
        <p:nvSpPr>
          <p:cNvPr id="4" name="Slide Number Placeholder 3"/>
          <p:cNvSpPr>
            <a:spLocks noGrp="1"/>
          </p:cNvSpPr>
          <p:nvPr>
            <p:ph type="sldNum" sz="quarter" idx="10"/>
          </p:nvPr>
        </p:nvSpPr>
        <p:spPr/>
        <p:txBody>
          <a:bodyPr/>
          <a:lstStyle/>
          <a:p>
            <a:fld id="{8A0F56BD-25F5-4AD2-8D88-4E7400C7A8CA}" type="slidenum">
              <a:rPr lang="en-US" smtClean="0"/>
              <a:t>7</a:t>
            </a:fld>
            <a:endParaRPr lang="en-US"/>
          </a:p>
        </p:txBody>
      </p:sp>
    </p:spTree>
    <p:extLst>
      <p:ext uri="{BB962C8B-B14F-4D97-AF65-F5344CB8AC3E}">
        <p14:creationId xmlns:p14="http://schemas.microsoft.com/office/powerpoint/2010/main" val="4223203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more thing. </a:t>
            </a:r>
          </a:p>
          <a:p>
            <a:r>
              <a:rPr lang="en-US" dirty="0" smtClean="0"/>
              <a:t>One of the things we’re going to talk about is how we are all different/unique.</a:t>
            </a:r>
            <a:r>
              <a:rPr lang="en-US" baseline="0" dirty="0" smtClean="0"/>
              <a:t> So we need to be able to work with people who are different from ourselves. </a:t>
            </a:r>
          </a:p>
          <a:p>
            <a:endParaRPr lang="en-US" baseline="0" dirty="0" smtClean="0"/>
          </a:p>
          <a:p>
            <a:r>
              <a:rPr lang="en-US" baseline="0" dirty="0" smtClean="0"/>
              <a:t>Before we go on, think about this: </a:t>
            </a:r>
            <a:r>
              <a:rPr lang="en-US" sz="1200" kern="1200" dirty="0" smtClean="0">
                <a:solidFill>
                  <a:schemeClr val="tx1"/>
                </a:solidFill>
                <a:effectLst/>
                <a:latin typeface="+mn-lt"/>
                <a:ea typeface="+mn-ea"/>
                <a:cs typeface="+mn-cs"/>
              </a:rPr>
              <a:t>Who would you rather work with?  Someone who makes the workplace pleasant, or someone who makes everyone’s life difficult/miserable, or someone who you never know whether they’ll be pleasant or difficult?  What is a problem person?  WHO is the problem person?  The truth is, on a given day, it could be any one of us.  Even you.  (even if you’re normally a great person, you can be having a bad day)</a:t>
            </a:r>
          </a:p>
          <a:p>
            <a:endParaRPr lang="en-US" dirty="0" smtClean="0"/>
          </a:p>
          <a:p>
            <a:r>
              <a:rPr lang="en-US" dirty="0" smtClean="0"/>
              <a:t>So keep these in</a:t>
            </a:r>
            <a:r>
              <a:rPr lang="en-US" baseline="0" dirty="0" smtClean="0"/>
              <a:t> mind.  </a:t>
            </a:r>
          </a:p>
          <a:p>
            <a:endParaRPr lang="en-US" baseline="0" dirty="0" smtClean="0"/>
          </a:p>
          <a:p>
            <a:r>
              <a:rPr lang="en-US" baseline="0" dirty="0" smtClean="0"/>
              <a:t>Now, before we go on: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Activity:</a:t>
            </a:r>
            <a:r>
              <a:rPr lang="en-US" baseline="0" dirty="0" smtClean="0"/>
              <a:t> </a:t>
            </a:r>
            <a:r>
              <a:rPr lang="en-US" sz="1200" kern="1200" dirty="0" smtClean="0">
                <a:solidFill>
                  <a:schemeClr val="tx1"/>
                </a:solidFill>
                <a:effectLst/>
                <a:latin typeface="+mn-lt"/>
                <a:ea typeface="+mn-ea"/>
                <a:cs typeface="+mn-cs"/>
              </a:rPr>
              <a:t>Have them list difficult situations that do happen or have happened or could happen.  Then discuss how to handle as the session goes on, and at end.  Be</a:t>
            </a:r>
            <a:r>
              <a:rPr lang="en-US" sz="1200" kern="1200" baseline="0" dirty="0" smtClean="0">
                <a:solidFill>
                  <a:schemeClr val="tx1"/>
                </a:solidFill>
                <a:effectLst/>
                <a:latin typeface="+mn-lt"/>
                <a:ea typeface="+mn-ea"/>
                <a:cs typeface="+mn-cs"/>
              </a:rPr>
              <a:t> open, honest, respectful. Let’s try not to mention names.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If during the next couple of hours you think of something else to add to list, let me know and we’ll add it. If we talk about something that may help you address one of the things on the list, you can share it at the time or at the end. (Jot it on some empty space on your handout?) </a:t>
            </a:r>
            <a:endParaRPr lang="en-US" sz="1200" kern="1200" dirty="0" smtClean="0">
              <a:solidFill>
                <a:schemeClr val="tx1"/>
              </a:solidFill>
              <a:effectLst/>
              <a:latin typeface="+mn-lt"/>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fld id="{8A0F56BD-25F5-4AD2-8D88-4E7400C7A8CA}" type="slidenum">
              <a:rPr lang="en-US" smtClean="0"/>
              <a:t>8</a:t>
            </a:fld>
            <a:endParaRPr lang="en-US"/>
          </a:p>
        </p:txBody>
      </p:sp>
    </p:spTree>
    <p:extLst>
      <p:ext uri="{BB962C8B-B14F-4D97-AF65-F5344CB8AC3E}">
        <p14:creationId xmlns:p14="http://schemas.microsoft.com/office/powerpoint/2010/main" val="2046029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Since it’s so important, how can we learn to get along with others at work? </a:t>
            </a:r>
          </a:p>
          <a:p>
            <a:r>
              <a:rPr lang="en-US" dirty="0" smtClean="0"/>
              <a:t>Here’s what</a:t>
            </a:r>
            <a:r>
              <a:rPr lang="en-US" baseline="0" dirty="0" smtClean="0"/>
              <a:t> we’ll talk about today. </a:t>
            </a:r>
          </a:p>
          <a:p>
            <a:endParaRPr lang="en-US" baseline="0" dirty="0" smtClean="0"/>
          </a:p>
          <a:p>
            <a:r>
              <a:rPr lang="en-US" baseline="0" dirty="0" smtClean="0"/>
              <a:t>One way is to learn about personality styles—yours, and those of others </a:t>
            </a:r>
          </a:p>
          <a:p>
            <a:r>
              <a:rPr lang="en-US" baseline="0" dirty="0" smtClean="0"/>
              <a:t>There are other styles too—we’ll talk about those</a:t>
            </a:r>
          </a:p>
          <a:p>
            <a:r>
              <a:rPr lang="en-US" baseline="0" dirty="0" smtClean="0"/>
              <a:t>Since we are all different styles we’ll talk about diversity of styles, and how to work with people with styles different from your own</a:t>
            </a:r>
          </a:p>
          <a:p>
            <a:r>
              <a:rPr lang="en-US" baseline="0" dirty="0" smtClean="0"/>
              <a:t>We’ll talk about some words that start with the letter C--more about that later. </a:t>
            </a:r>
          </a:p>
          <a:p>
            <a:r>
              <a:rPr lang="en-US" baseline="0" dirty="0" smtClean="0"/>
              <a:t>Some techniques for having good interpersonal relations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COVER THE OBJECTIVES HERE. </a:t>
            </a:r>
            <a:r>
              <a:rPr lang="en-US" b="1" i="1" u="sng" baseline="0" dirty="0" smtClean="0"/>
              <a:t>(See handout. Also on blog page.) </a:t>
            </a:r>
            <a:endParaRPr lang="en-US" b="1" i="1" u="sng" dirty="0" smtClean="0"/>
          </a:p>
          <a:p>
            <a:endParaRPr lang="en-US" baseline="0" dirty="0" smtClean="0"/>
          </a:p>
        </p:txBody>
      </p:sp>
      <p:sp>
        <p:nvSpPr>
          <p:cNvPr id="4" name="Slide Number Placeholder 3"/>
          <p:cNvSpPr>
            <a:spLocks noGrp="1"/>
          </p:cNvSpPr>
          <p:nvPr>
            <p:ph type="sldNum" sz="quarter" idx="10"/>
          </p:nvPr>
        </p:nvSpPr>
        <p:spPr/>
        <p:txBody>
          <a:bodyPr/>
          <a:lstStyle/>
          <a:p>
            <a:fld id="{8A0F56BD-25F5-4AD2-8D88-4E7400C7A8CA}" type="slidenum">
              <a:rPr lang="en-US" smtClean="0"/>
              <a:t>9</a:t>
            </a:fld>
            <a:endParaRPr lang="en-US"/>
          </a:p>
        </p:txBody>
      </p:sp>
    </p:spTree>
    <p:extLst>
      <p:ext uri="{BB962C8B-B14F-4D97-AF65-F5344CB8AC3E}">
        <p14:creationId xmlns:p14="http://schemas.microsoft.com/office/powerpoint/2010/main" val="4000362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2B310A-59AA-4CF1-A36D-B50D7B439695}" type="datetime1">
              <a:rPr lang="en-US" smtClean="0"/>
              <a:t>5/9/2015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3228216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E3612B-611E-4850-926D-C3EA65B1DF2D}" type="datetime1">
              <a:rPr lang="en-US" smtClean="0"/>
              <a:t>5/9/2015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150114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E223E5-3273-4A99-93B6-30D993626B54}" type="datetime1">
              <a:rPr lang="en-US" smtClean="0"/>
              <a:t>5/9/2015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506580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C3EEC90-E8D4-4ADC-A3D2-DF1D824E8D88}" type="datetime1">
              <a:rPr lang="en-US" smtClean="0"/>
              <a:t>5/9/2015</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4070C78-2004-4D97-8DF7-C9900D8D615D}" type="slidenum">
              <a:rPr lang="en-US"/>
              <a:pPr>
                <a:defRPr/>
              </a:pPr>
              <a:t>‹#›</a:t>
            </a:fld>
            <a:endParaRPr lang="en-US"/>
          </a:p>
        </p:txBody>
      </p:sp>
    </p:spTree>
    <p:extLst>
      <p:ext uri="{BB962C8B-B14F-4D97-AF65-F5344CB8AC3E}">
        <p14:creationId xmlns:p14="http://schemas.microsoft.com/office/powerpoint/2010/main" val="4064558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42686E-6D36-410E-BC02-9140259E7C8D}" type="datetime1">
              <a:rPr lang="en-US" smtClean="0"/>
              <a:t>5/9/2015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2500063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003F45C-D54C-445E-A17C-692E760F2653}" type="datetime1">
              <a:rPr lang="en-US" smtClean="0"/>
              <a:t>5/9/2015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3586682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1D8EBC-BA75-4E22-B61F-D94D58210708}" type="datetime1">
              <a:rPr lang="en-US" smtClean="0"/>
              <a:t>5/9/2015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3111036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CD14743-CE39-472A-8959-E8C6925D2B32}" type="datetime1">
              <a:rPr lang="en-US" smtClean="0"/>
              <a:t>5/9/2015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2445994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B3A3A50-5E6D-48EB-89C5-C092C840B8FB}" type="datetime1">
              <a:rPr lang="en-US" smtClean="0"/>
              <a:t>5/9/2015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1694349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8A6548-FCE9-467C-A34F-7403E009C14D}" type="datetime1">
              <a:rPr lang="en-US" smtClean="0"/>
              <a:t>5/9/2015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2324032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FC041F-B5D6-4F64-AD85-36DD68B1B892}" type="datetime1">
              <a:rPr lang="en-US" smtClean="0"/>
              <a:t>5/9/2015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18142972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07C915-5DC2-4B0B-B88F-983F17E64DF2}" type="datetime1">
              <a:rPr lang="en-US" smtClean="0"/>
              <a:t>5/9/2015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D5890-CF80-46A8-BF3F-4D9720F50F82}" type="slidenum">
              <a:rPr lang="en-US" smtClean="0"/>
              <a:t>‹#›</a:t>
            </a:fld>
            <a:endParaRPr lang="en-US"/>
          </a:p>
        </p:txBody>
      </p:sp>
    </p:spTree>
    <p:extLst>
      <p:ext uri="{BB962C8B-B14F-4D97-AF65-F5344CB8AC3E}">
        <p14:creationId xmlns:p14="http://schemas.microsoft.com/office/powerpoint/2010/main" val="3201822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9104D8-E25D-414E-BD8F-4CE832BAE64C}" type="datetime1">
              <a:rPr lang="en-US" smtClean="0"/>
              <a:t>5/9/2015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8D5890-CF80-46A8-BF3F-4D9720F50F82}" type="slidenum">
              <a:rPr lang="en-US" smtClean="0"/>
              <a:t>‹#›</a:t>
            </a:fld>
            <a:endParaRPr lang="en-US"/>
          </a:p>
        </p:txBody>
      </p:sp>
    </p:spTree>
    <p:extLst>
      <p:ext uri="{BB962C8B-B14F-4D97-AF65-F5344CB8AC3E}">
        <p14:creationId xmlns:p14="http://schemas.microsoft.com/office/powerpoint/2010/main" val="31257318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www.personalitypathways.com/dom-fi.html" TargetMode="External"/><Relationship Id="rId3" Type="http://schemas.openxmlformats.org/officeDocument/2006/relationships/image" Target="../media/image12.png"/><Relationship Id="rId7" Type="http://schemas.openxmlformats.org/officeDocument/2006/relationships/hyperlink" Target="http://www.personalitypathways.com/dom-ti.html"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hyperlink" Target="http://www.personalitypathways.com/dom-si.html" TargetMode="External"/><Relationship Id="rId5" Type="http://schemas.openxmlformats.org/officeDocument/2006/relationships/hyperlink" Target="http://www.personalitypathways.com/dom-ni.html" TargetMode="External"/><Relationship Id="rId4" Type="http://schemas.openxmlformats.org/officeDocument/2006/relationships/hyperlink" Target="http://www.personalitypathways.com/type_inventory2.html"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www.personalitypathways.com/dom-fe.html" TargetMode="External"/><Relationship Id="rId3" Type="http://schemas.openxmlformats.org/officeDocument/2006/relationships/image" Target="../media/image13.png"/><Relationship Id="rId7" Type="http://schemas.openxmlformats.org/officeDocument/2006/relationships/hyperlink" Target="http://www.personalitypathways.com/dom-te.html"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hyperlink" Target="http://www.personalitypathways.com/dom-se.html" TargetMode="External"/><Relationship Id="rId5" Type="http://schemas.openxmlformats.org/officeDocument/2006/relationships/hyperlink" Target="http://www.personalitypathways.com/dom-ne.html" TargetMode="External"/><Relationship Id="rId4" Type="http://schemas.openxmlformats.org/officeDocument/2006/relationships/hyperlink" Target="http://www.personalitypathways.com/type_inventory2.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246" y="0"/>
            <a:ext cx="9388492" cy="6858000"/>
          </a:xfrm>
          <a:prstGeom prst="rect">
            <a:avLst/>
          </a:prstGeom>
        </p:spPr>
      </p:pic>
    </p:spTree>
    <p:extLst>
      <p:ext uri="{BB962C8B-B14F-4D97-AF65-F5344CB8AC3E}">
        <p14:creationId xmlns:p14="http://schemas.microsoft.com/office/powerpoint/2010/main" val="20344514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0"/>
            <a:lum/>
          </a:blip>
          <a:srcRect/>
          <a:stretch>
            <a:fillRect t="-21000" b="-2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295400"/>
            <a:ext cx="9220200" cy="2971800"/>
          </a:xfrm>
        </p:spPr>
        <p:txBody>
          <a:bodyPr>
            <a:normAutofit fontScale="55000" lnSpcReduction="20000"/>
          </a:bodyPr>
          <a:lstStyle/>
          <a:p>
            <a:pPr marL="0" indent="0" algn="ctr">
              <a:buNone/>
            </a:pPr>
            <a:endParaRPr lang="en-US" sz="9600" dirty="0" smtClean="0"/>
          </a:p>
          <a:p>
            <a:pPr marL="0" indent="0" algn="ctr">
              <a:buNone/>
            </a:pPr>
            <a:r>
              <a:rPr lang="en-US" sz="25600" dirty="0" smtClean="0">
                <a:latin typeface="Arial Black" panose="020B0A04020102020204" pitchFamily="34" charset="0"/>
              </a:rPr>
              <a:t>MBTI</a:t>
            </a:r>
            <a:endParaRPr lang="en-US" sz="25600" dirty="0">
              <a:latin typeface="Arial Black" panose="020B0A04020102020204" pitchFamily="34" charset="0"/>
            </a:endParaRPr>
          </a:p>
        </p:txBody>
      </p:sp>
      <p:sp>
        <p:nvSpPr>
          <p:cNvPr id="2" name="Footer Placeholder 1"/>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8D5890-CF80-46A8-BF3F-4D9720F50F82}" type="slidenum">
              <a:rPr lang="en-US" smtClean="0"/>
              <a:t>10</a:t>
            </a:fld>
            <a:endParaRPr lang="en-US"/>
          </a:p>
        </p:txBody>
      </p:sp>
    </p:spTree>
    <p:extLst>
      <p:ext uri="{BB962C8B-B14F-4D97-AF65-F5344CB8AC3E}">
        <p14:creationId xmlns:p14="http://schemas.microsoft.com/office/powerpoint/2010/main" val="18056916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534400" cy="1143000"/>
          </a:xfrm>
        </p:spPr>
        <p:txBody>
          <a:bodyPr>
            <a:noAutofit/>
          </a:bodyPr>
          <a:lstStyle/>
          <a:p>
            <a:r>
              <a:rPr lang="en-US" sz="5400" dirty="0" smtClean="0"/>
              <a:t>Mental Energy </a:t>
            </a:r>
            <a:endParaRPr lang="en-US" sz="5400" dirty="0"/>
          </a:p>
        </p:txBody>
      </p:sp>
      <p:sp>
        <p:nvSpPr>
          <p:cNvPr id="3" name="Content Placeholder 2"/>
          <p:cNvSpPr>
            <a:spLocks noGrp="1"/>
          </p:cNvSpPr>
          <p:nvPr>
            <p:ph idx="1"/>
          </p:nvPr>
        </p:nvSpPr>
        <p:spPr>
          <a:xfrm>
            <a:off x="304800" y="2209800"/>
            <a:ext cx="8229600" cy="3505200"/>
          </a:xfrm>
        </p:spPr>
        <p:txBody>
          <a:bodyPr>
            <a:normAutofit/>
          </a:bodyPr>
          <a:lstStyle/>
          <a:p>
            <a:r>
              <a:rPr lang="en-US" sz="4800" dirty="0" smtClean="0"/>
              <a:t>Extraverted</a:t>
            </a:r>
          </a:p>
          <a:p>
            <a:endParaRPr lang="en-US" sz="4800" dirty="0"/>
          </a:p>
          <a:p>
            <a:r>
              <a:rPr lang="en-US" sz="4800" dirty="0" smtClean="0"/>
              <a:t>Introverted </a:t>
            </a:r>
            <a:endParaRPr lang="en-US" sz="4800"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11</a:t>
            </a:fld>
            <a:endParaRPr lang="en-US"/>
          </a:p>
        </p:txBody>
      </p:sp>
    </p:spTree>
    <p:extLst>
      <p:ext uri="{BB962C8B-B14F-4D97-AF65-F5344CB8AC3E}">
        <p14:creationId xmlns:p14="http://schemas.microsoft.com/office/powerpoint/2010/main" val="17165024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143000"/>
          </a:xfrm>
        </p:spPr>
        <p:txBody>
          <a:bodyPr>
            <a:noAutofit/>
          </a:bodyPr>
          <a:lstStyle/>
          <a:p>
            <a:r>
              <a:rPr lang="en-US" sz="5400" dirty="0" smtClean="0"/>
              <a:t>Perceiving / Understanding</a:t>
            </a:r>
            <a:endParaRPr lang="en-US" sz="5400" dirty="0"/>
          </a:p>
        </p:txBody>
      </p:sp>
      <p:sp>
        <p:nvSpPr>
          <p:cNvPr id="3" name="Content Placeholder 2"/>
          <p:cNvSpPr>
            <a:spLocks noGrp="1"/>
          </p:cNvSpPr>
          <p:nvPr>
            <p:ph idx="1"/>
          </p:nvPr>
        </p:nvSpPr>
        <p:spPr>
          <a:xfrm>
            <a:off x="457200" y="2286000"/>
            <a:ext cx="8229600" cy="2590800"/>
          </a:xfrm>
        </p:spPr>
        <p:txBody>
          <a:bodyPr>
            <a:normAutofit/>
          </a:bodyPr>
          <a:lstStyle/>
          <a:p>
            <a:r>
              <a:rPr lang="en-US" sz="4800" dirty="0" smtClean="0"/>
              <a:t>Sensing</a:t>
            </a:r>
          </a:p>
          <a:p>
            <a:pPr marL="0" indent="0">
              <a:buNone/>
            </a:pPr>
            <a:endParaRPr lang="en-US" sz="4800" dirty="0"/>
          </a:p>
          <a:p>
            <a:r>
              <a:rPr lang="en-US" sz="4800" dirty="0" smtClean="0"/>
              <a:t>Intuitive </a:t>
            </a:r>
            <a:endParaRPr lang="en-US" sz="4800"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12</a:t>
            </a:fld>
            <a:endParaRPr lang="en-US"/>
          </a:p>
        </p:txBody>
      </p:sp>
    </p:spTree>
    <p:extLst>
      <p:ext uri="{BB962C8B-B14F-4D97-AF65-F5344CB8AC3E}">
        <p14:creationId xmlns:p14="http://schemas.microsoft.com/office/powerpoint/2010/main" val="32787589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Judgments / Choices</a:t>
            </a:r>
            <a:endParaRPr lang="en-US" sz="5400" dirty="0"/>
          </a:p>
        </p:txBody>
      </p:sp>
      <p:sp>
        <p:nvSpPr>
          <p:cNvPr id="3" name="Content Placeholder 2"/>
          <p:cNvSpPr>
            <a:spLocks noGrp="1"/>
          </p:cNvSpPr>
          <p:nvPr>
            <p:ph idx="1"/>
          </p:nvPr>
        </p:nvSpPr>
        <p:spPr>
          <a:xfrm>
            <a:off x="533400" y="2133600"/>
            <a:ext cx="8229600" cy="4525963"/>
          </a:xfrm>
        </p:spPr>
        <p:txBody>
          <a:bodyPr>
            <a:normAutofit/>
          </a:bodyPr>
          <a:lstStyle/>
          <a:p>
            <a:r>
              <a:rPr lang="en-US" sz="4800" dirty="0" smtClean="0"/>
              <a:t>Thinking </a:t>
            </a:r>
          </a:p>
          <a:p>
            <a:endParaRPr lang="en-US" sz="4800" dirty="0"/>
          </a:p>
          <a:p>
            <a:r>
              <a:rPr lang="en-US" sz="4800" dirty="0" smtClean="0"/>
              <a:t>Feeling</a:t>
            </a:r>
            <a:endParaRPr lang="en-US" sz="4800"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13</a:t>
            </a:fld>
            <a:endParaRPr lang="en-US"/>
          </a:p>
        </p:txBody>
      </p:sp>
    </p:spTree>
    <p:extLst>
      <p:ext uri="{BB962C8B-B14F-4D97-AF65-F5344CB8AC3E}">
        <p14:creationId xmlns:p14="http://schemas.microsoft.com/office/powerpoint/2010/main" val="7584052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Action Orientation</a:t>
            </a:r>
            <a:endParaRPr lang="en-US" sz="5400" dirty="0"/>
          </a:p>
        </p:txBody>
      </p:sp>
      <p:sp>
        <p:nvSpPr>
          <p:cNvPr id="3" name="Content Placeholder 2"/>
          <p:cNvSpPr>
            <a:spLocks noGrp="1"/>
          </p:cNvSpPr>
          <p:nvPr>
            <p:ph idx="1"/>
          </p:nvPr>
        </p:nvSpPr>
        <p:spPr>
          <a:xfrm>
            <a:off x="457200" y="2309776"/>
            <a:ext cx="8229600" cy="4525963"/>
          </a:xfrm>
        </p:spPr>
        <p:txBody>
          <a:bodyPr>
            <a:normAutofit/>
          </a:bodyPr>
          <a:lstStyle/>
          <a:p>
            <a:r>
              <a:rPr lang="en-US" sz="4800" dirty="0" smtClean="0"/>
              <a:t>Judging</a:t>
            </a:r>
          </a:p>
          <a:p>
            <a:endParaRPr lang="en-US" sz="4800" dirty="0"/>
          </a:p>
          <a:p>
            <a:r>
              <a:rPr lang="en-US" sz="4800" dirty="0" smtClean="0"/>
              <a:t>Perceiving</a:t>
            </a:r>
            <a:endParaRPr lang="en-US" sz="4800"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14</a:t>
            </a:fld>
            <a:endParaRPr lang="en-US"/>
          </a:p>
        </p:txBody>
      </p:sp>
    </p:spTree>
    <p:extLst>
      <p:ext uri="{BB962C8B-B14F-4D97-AF65-F5344CB8AC3E}">
        <p14:creationId xmlns:p14="http://schemas.microsoft.com/office/powerpoint/2010/main" val="30824827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Introverted </a:t>
            </a:r>
            <a:endParaRPr lang="en-US" sz="5400" dirty="0"/>
          </a:p>
        </p:txBody>
      </p:sp>
      <p:sp>
        <p:nvSpPr>
          <p:cNvPr id="4" name="Content Placeholder 3"/>
          <p:cNvSpPr>
            <a:spLocks noGrp="1"/>
          </p:cNvSpPr>
          <p:nvPr>
            <p:ph sz="half" idx="1"/>
          </p:nvPr>
        </p:nvSpPr>
        <p:spPr/>
        <p:txBody>
          <a:bodyPr>
            <a:normAutofit/>
          </a:bodyPr>
          <a:lstStyle/>
          <a:p>
            <a:endParaRPr lang="en-US" sz="4800" dirty="0"/>
          </a:p>
        </p:txBody>
      </p:sp>
      <p:sp>
        <p:nvSpPr>
          <p:cNvPr id="5" name="Content Placeholder 4"/>
          <p:cNvSpPr>
            <a:spLocks noGrp="1"/>
          </p:cNvSpPr>
          <p:nvPr>
            <p:ph sz="half" idx="2"/>
          </p:nvPr>
        </p:nvSpPr>
        <p:spPr/>
        <p:txBody>
          <a:bodyPr>
            <a:normAutofit/>
          </a:bodyPr>
          <a:lstStyle/>
          <a:p>
            <a:endParaRPr lang="en-US" sz="4800" dirty="0"/>
          </a:p>
        </p:txBody>
      </p:sp>
      <p:pic>
        <p:nvPicPr>
          <p:cNvPr id="7" name="Picture 6"/>
          <p:cNvPicPr/>
          <p:nvPr/>
        </p:nvPicPr>
        <p:blipFill rotWithShape="1">
          <a:blip r:embed="rId3"/>
          <a:srcRect l="9134" t="37322" r="58509" b="32194"/>
          <a:stretch/>
        </p:blipFill>
        <p:spPr bwMode="auto">
          <a:xfrm>
            <a:off x="152400" y="1219200"/>
            <a:ext cx="8673101" cy="4953000"/>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914400" y="6324600"/>
            <a:ext cx="6705600" cy="369332"/>
          </a:xfrm>
          <a:prstGeom prst="rect">
            <a:avLst/>
          </a:prstGeom>
          <a:noFill/>
        </p:spPr>
        <p:txBody>
          <a:bodyPr wrap="square" rtlCol="0">
            <a:spAutoFit/>
          </a:bodyPr>
          <a:lstStyle/>
          <a:p>
            <a:r>
              <a:rPr lang="en-US" dirty="0">
                <a:hlinkClick r:id="rId4"/>
              </a:rPr>
              <a:t>http://www.personalitypathways.com/type_inventory2.html</a:t>
            </a:r>
            <a:endParaRPr lang="en-US" dirty="0"/>
          </a:p>
        </p:txBody>
      </p:sp>
      <p:sp>
        <p:nvSpPr>
          <p:cNvPr id="6" name="TextBox 5"/>
          <p:cNvSpPr txBox="1"/>
          <p:nvPr/>
        </p:nvSpPr>
        <p:spPr>
          <a:xfrm>
            <a:off x="1143000" y="3232666"/>
            <a:ext cx="457200" cy="369332"/>
          </a:xfrm>
          <a:prstGeom prst="rect">
            <a:avLst/>
          </a:prstGeom>
          <a:noFill/>
        </p:spPr>
        <p:txBody>
          <a:bodyPr wrap="square" rtlCol="0">
            <a:spAutoFit/>
          </a:bodyPr>
          <a:lstStyle/>
          <a:p>
            <a:r>
              <a:rPr lang="en-US" dirty="0" smtClean="0">
                <a:hlinkClick r:id="rId5"/>
              </a:rPr>
              <a:t>N</a:t>
            </a:r>
            <a:endParaRPr lang="en-US" dirty="0"/>
          </a:p>
        </p:txBody>
      </p:sp>
      <p:sp>
        <p:nvSpPr>
          <p:cNvPr id="8" name="TextBox 7"/>
          <p:cNvSpPr txBox="1"/>
          <p:nvPr/>
        </p:nvSpPr>
        <p:spPr>
          <a:xfrm>
            <a:off x="5181600" y="3232666"/>
            <a:ext cx="381000" cy="369332"/>
          </a:xfrm>
          <a:prstGeom prst="rect">
            <a:avLst/>
          </a:prstGeom>
          <a:noFill/>
        </p:spPr>
        <p:txBody>
          <a:bodyPr wrap="square" rtlCol="0">
            <a:spAutoFit/>
          </a:bodyPr>
          <a:lstStyle/>
          <a:p>
            <a:r>
              <a:rPr lang="en-US" dirty="0" smtClean="0">
                <a:hlinkClick r:id="rId6"/>
              </a:rPr>
              <a:t>S</a:t>
            </a:r>
            <a:endParaRPr lang="en-US" dirty="0"/>
          </a:p>
        </p:txBody>
      </p:sp>
      <p:sp>
        <p:nvSpPr>
          <p:cNvPr id="9" name="TextBox 8"/>
          <p:cNvSpPr txBox="1"/>
          <p:nvPr/>
        </p:nvSpPr>
        <p:spPr>
          <a:xfrm>
            <a:off x="1143000" y="5586761"/>
            <a:ext cx="457200" cy="369332"/>
          </a:xfrm>
          <a:prstGeom prst="rect">
            <a:avLst/>
          </a:prstGeom>
          <a:noFill/>
        </p:spPr>
        <p:txBody>
          <a:bodyPr wrap="square" rtlCol="0">
            <a:spAutoFit/>
          </a:bodyPr>
          <a:lstStyle/>
          <a:p>
            <a:r>
              <a:rPr lang="en-US" dirty="0" smtClean="0">
                <a:hlinkClick r:id="rId7"/>
              </a:rPr>
              <a:t>T</a:t>
            </a:r>
            <a:endParaRPr lang="en-US" dirty="0"/>
          </a:p>
        </p:txBody>
      </p:sp>
      <p:sp>
        <p:nvSpPr>
          <p:cNvPr id="10" name="TextBox 9"/>
          <p:cNvSpPr txBox="1"/>
          <p:nvPr/>
        </p:nvSpPr>
        <p:spPr>
          <a:xfrm>
            <a:off x="5181600" y="5513607"/>
            <a:ext cx="533400" cy="369332"/>
          </a:xfrm>
          <a:prstGeom prst="rect">
            <a:avLst/>
          </a:prstGeom>
          <a:noFill/>
        </p:spPr>
        <p:txBody>
          <a:bodyPr wrap="square" rtlCol="0">
            <a:spAutoFit/>
          </a:bodyPr>
          <a:lstStyle/>
          <a:p>
            <a:r>
              <a:rPr lang="en-US" dirty="0" smtClean="0">
                <a:hlinkClick r:id="rId8"/>
              </a:rPr>
              <a:t>F</a:t>
            </a:r>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2D8D5890-CF80-46A8-BF3F-4D9720F50F82}" type="slidenum">
              <a:rPr lang="en-US" smtClean="0"/>
              <a:t>15</a:t>
            </a:fld>
            <a:endParaRPr lang="en-US"/>
          </a:p>
        </p:txBody>
      </p:sp>
    </p:spTree>
    <p:extLst>
      <p:ext uri="{BB962C8B-B14F-4D97-AF65-F5344CB8AC3E}">
        <p14:creationId xmlns:p14="http://schemas.microsoft.com/office/powerpoint/2010/main" val="28301371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t>Extroverted</a:t>
            </a:r>
            <a:endParaRPr lang="en-US" sz="5400" dirty="0"/>
          </a:p>
        </p:txBody>
      </p:sp>
      <p:pic>
        <p:nvPicPr>
          <p:cNvPr id="7" name="Picture 6"/>
          <p:cNvPicPr/>
          <p:nvPr/>
        </p:nvPicPr>
        <p:blipFill rotWithShape="1">
          <a:blip r:embed="rId3"/>
          <a:srcRect l="9766" t="33017" r="58332" b="37441"/>
          <a:stretch/>
        </p:blipFill>
        <p:spPr bwMode="auto">
          <a:xfrm>
            <a:off x="1047965" y="1345914"/>
            <a:ext cx="7486436" cy="4491359"/>
          </a:xfrm>
          <a:prstGeom prst="rect">
            <a:avLst/>
          </a:prstGeom>
          <a:ln>
            <a:noFill/>
          </a:ln>
          <a:extLst>
            <a:ext uri="{53640926-AAD7-44D8-BBD7-CCE9431645EC}">
              <a14:shadowObscured xmlns:a14="http://schemas.microsoft.com/office/drawing/2010/main"/>
            </a:ext>
          </a:extLst>
        </p:spPr>
      </p:pic>
      <p:sp>
        <p:nvSpPr>
          <p:cNvPr id="10" name="TextBox 9"/>
          <p:cNvSpPr txBox="1"/>
          <p:nvPr/>
        </p:nvSpPr>
        <p:spPr>
          <a:xfrm>
            <a:off x="1295400" y="6268948"/>
            <a:ext cx="6705600" cy="369332"/>
          </a:xfrm>
          <a:prstGeom prst="rect">
            <a:avLst/>
          </a:prstGeom>
          <a:noFill/>
        </p:spPr>
        <p:txBody>
          <a:bodyPr wrap="square" rtlCol="0">
            <a:spAutoFit/>
          </a:bodyPr>
          <a:lstStyle/>
          <a:p>
            <a:r>
              <a:rPr lang="en-US" dirty="0">
                <a:hlinkClick r:id="rId4"/>
              </a:rPr>
              <a:t>http://www.personalitypathways.com/type_inventory2.html</a:t>
            </a:r>
            <a:endParaRPr lang="en-US" dirty="0"/>
          </a:p>
        </p:txBody>
      </p:sp>
      <p:sp>
        <p:nvSpPr>
          <p:cNvPr id="4" name="TextBox 3"/>
          <p:cNvSpPr txBox="1"/>
          <p:nvPr/>
        </p:nvSpPr>
        <p:spPr>
          <a:xfrm>
            <a:off x="1600200" y="3030974"/>
            <a:ext cx="304800" cy="369332"/>
          </a:xfrm>
          <a:prstGeom prst="rect">
            <a:avLst/>
          </a:prstGeom>
          <a:noFill/>
        </p:spPr>
        <p:txBody>
          <a:bodyPr wrap="square" rtlCol="0">
            <a:spAutoFit/>
          </a:bodyPr>
          <a:lstStyle/>
          <a:p>
            <a:r>
              <a:rPr lang="en-US" dirty="0" smtClean="0">
                <a:hlinkClick r:id="rId5"/>
              </a:rPr>
              <a:t>N</a:t>
            </a:r>
            <a:endParaRPr lang="en-US" dirty="0"/>
          </a:p>
        </p:txBody>
      </p:sp>
      <p:sp>
        <p:nvSpPr>
          <p:cNvPr id="5" name="TextBox 4"/>
          <p:cNvSpPr txBox="1"/>
          <p:nvPr/>
        </p:nvSpPr>
        <p:spPr>
          <a:xfrm>
            <a:off x="5105400" y="3126377"/>
            <a:ext cx="533400" cy="375953"/>
          </a:xfrm>
          <a:prstGeom prst="rect">
            <a:avLst/>
          </a:prstGeom>
          <a:noFill/>
        </p:spPr>
        <p:txBody>
          <a:bodyPr wrap="square" rtlCol="0">
            <a:spAutoFit/>
          </a:bodyPr>
          <a:lstStyle/>
          <a:p>
            <a:r>
              <a:rPr lang="en-US" dirty="0" smtClean="0">
                <a:hlinkClick r:id="rId6"/>
              </a:rPr>
              <a:t>S</a:t>
            </a:r>
            <a:endParaRPr lang="en-US" dirty="0"/>
          </a:p>
        </p:txBody>
      </p:sp>
      <p:sp>
        <p:nvSpPr>
          <p:cNvPr id="6" name="TextBox 5"/>
          <p:cNvSpPr txBox="1"/>
          <p:nvPr/>
        </p:nvSpPr>
        <p:spPr>
          <a:xfrm>
            <a:off x="1537063" y="5240774"/>
            <a:ext cx="457200" cy="369332"/>
          </a:xfrm>
          <a:prstGeom prst="rect">
            <a:avLst/>
          </a:prstGeom>
          <a:noFill/>
        </p:spPr>
        <p:txBody>
          <a:bodyPr wrap="square" rtlCol="0">
            <a:spAutoFit/>
          </a:bodyPr>
          <a:lstStyle/>
          <a:p>
            <a:r>
              <a:rPr lang="en-US" dirty="0" smtClean="0">
                <a:hlinkClick r:id="rId7"/>
              </a:rPr>
              <a:t>T</a:t>
            </a:r>
            <a:endParaRPr lang="en-US" dirty="0"/>
          </a:p>
        </p:txBody>
      </p:sp>
      <p:sp>
        <p:nvSpPr>
          <p:cNvPr id="8" name="TextBox 7"/>
          <p:cNvSpPr txBox="1"/>
          <p:nvPr/>
        </p:nvSpPr>
        <p:spPr>
          <a:xfrm>
            <a:off x="5105400" y="5351417"/>
            <a:ext cx="533400" cy="369332"/>
          </a:xfrm>
          <a:prstGeom prst="rect">
            <a:avLst/>
          </a:prstGeom>
          <a:noFill/>
        </p:spPr>
        <p:txBody>
          <a:bodyPr wrap="square" rtlCol="0">
            <a:spAutoFit/>
          </a:bodyPr>
          <a:lstStyle/>
          <a:p>
            <a:r>
              <a:rPr lang="en-US" dirty="0" smtClean="0">
                <a:hlinkClick r:id="rId8"/>
              </a:rPr>
              <a:t>F</a:t>
            </a:r>
            <a:endParaRPr lang="en-US" dirty="0"/>
          </a:p>
        </p:txBody>
      </p:sp>
      <p:sp>
        <p:nvSpPr>
          <p:cNvPr id="3" name="Footer Placeholder 2"/>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8D5890-CF80-46A8-BF3F-4D9720F50F82}" type="slidenum">
              <a:rPr lang="en-US" smtClean="0"/>
              <a:t>16</a:t>
            </a:fld>
            <a:endParaRPr lang="en-US"/>
          </a:p>
        </p:txBody>
      </p:sp>
    </p:spTree>
    <p:extLst>
      <p:ext uri="{BB962C8B-B14F-4D97-AF65-F5344CB8AC3E}">
        <p14:creationId xmlns:p14="http://schemas.microsoft.com/office/powerpoint/2010/main" val="1070103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r="22453"/>
          <a:stretch/>
        </p:blipFill>
        <p:spPr>
          <a:xfrm rot="20980520">
            <a:off x="5182549" y="3176469"/>
            <a:ext cx="3925043" cy="337430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33484">
            <a:off x="591047" y="428799"/>
            <a:ext cx="2737688" cy="3650251"/>
          </a:xfrm>
          <a:prstGeom prst="rect">
            <a:avLst/>
          </a:prstGeom>
        </p:spPr>
      </p:pic>
      <p:sp>
        <p:nvSpPr>
          <p:cNvPr id="2" name="Title 1"/>
          <p:cNvSpPr>
            <a:spLocks noGrp="1"/>
          </p:cNvSpPr>
          <p:nvPr>
            <p:ph type="title"/>
          </p:nvPr>
        </p:nvSpPr>
        <p:spPr>
          <a:xfrm>
            <a:off x="3530196" y="1682424"/>
            <a:ext cx="4381499" cy="1143000"/>
          </a:xfrm>
        </p:spPr>
        <p:txBody>
          <a:bodyPr>
            <a:normAutofit/>
          </a:bodyPr>
          <a:lstStyle/>
          <a:p>
            <a:r>
              <a:rPr lang="en-US" sz="5400" dirty="0" smtClean="0"/>
              <a:t>Other Styles </a:t>
            </a:r>
            <a:endParaRPr lang="en-US" sz="5400" dirty="0"/>
          </a:p>
        </p:txBody>
      </p:sp>
      <p:sp>
        <p:nvSpPr>
          <p:cNvPr id="3" name="Footer Placeholder 2"/>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D5890-CF80-46A8-BF3F-4D9720F50F82}" type="slidenum">
              <a:rPr lang="en-US" smtClean="0"/>
              <a:t>17</a:t>
            </a:fld>
            <a:endParaRPr lang="en-US"/>
          </a:p>
        </p:txBody>
      </p:sp>
    </p:spTree>
    <p:extLst>
      <p:ext uri="{BB962C8B-B14F-4D97-AF65-F5344CB8AC3E}">
        <p14:creationId xmlns:p14="http://schemas.microsoft.com/office/powerpoint/2010/main" val="40849746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5400"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1000" y="0"/>
            <a:ext cx="8714881" cy="7174458"/>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18</a:t>
            </a:fld>
            <a:endParaRPr lang="en-US"/>
          </a:p>
        </p:txBody>
      </p:sp>
    </p:spTree>
    <p:extLst>
      <p:ext uri="{BB962C8B-B14F-4D97-AF65-F5344CB8AC3E}">
        <p14:creationId xmlns:p14="http://schemas.microsoft.com/office/powerpoint/2010/main" val="19167542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6197" y="762000"/>
            <a:ext cx="9427300" cy="5257800"/>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19</a:t>
            </a:fld>
            <a:endParaRPr lang="en-US"/>
          </a:p>
        </p:txBody>
      </p:sp>
    </p:spTree>
    <p:extLst>
      <p:ext uri="{BB962C8B-B14F-4D97-AF65-F5344CB8AC3E}">
        <p14:creationId xmlns:p14="http://schemas.microsoft.com/office/powerpoint/2010/main" val="40120280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Making Beautiful Music Together</a:t>
            </a:r>
            <a:endParaRPr lang="en-US" dirty="0"/>
          </a:p>
        </p:txBody>
      </p:sp>
      <p:sp>
        <p:nvSpPr>
          <p:cNvPr id="3" name="Subtitle 2"/>
          <p:cNvSpPr>
            <a:spLocks noGrp="1"/>
          </p:cNvSpPr>
          <p:nvPr>
            <p:ph type="subTitle" idx="1"/>
          </p:nvPr>
        </p:nvSpPr>
        <p:spPr/>
        <p:txBody>
          <a:bodyPr/>
          <a:lstStyle/>
          <a:p>
            <a:r>
              <a:rPr lang="en-US" dirty="0" smtClean="0"/>
              <a:t>Personality Types and Interpersonal Relationships at Work </a:t>
            </a:r>
            <a:endParaRPr lang="en-US" dirty="0"/>
          </a:p>
        </p:txBody>
      </p:sp>
    </p:spTree>
    <p:extLst>
      <p:ext uri="{BB962C8B-B14F-4D97-AF65-F5344CB8AC3E}">
        <p14:creationId xmlns:p14="http://schemas.microsoft.com/office/powerpoint/2010/main" val="801694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0"/>
            <a:ext cx="8229600" cy="1143000"/>
          </a:xfrm>
        </p:spPr>
        <p:txBody>
          <a:bodyPr/>
          <a:lstStyle/>
          <a:p>
            <a:pPr eaLnBrk="1" hangingPunct="1"/>
            <a:r>
              <a:rPr lang="en-US" altLang="en-US" smtClean="0"/>
              <a:t>Communication Styles</a:t>
            </a:r>
          </a:p>
        </p:txBody>
      </p:sp>
      <p:sp>
        <p:nvSpPr>
          <p:cNvPr id="11267" name="Rectangle 3"/>
          <p:cNvSpPr>
            <a:spLocks noGrp="1" noChangeArrowheads="1"/>
          </p:cNvSpPr>
          <p:nvPr>
            <p:ph type="body" sz="half" idx="1"/>
          </p:nvPr>
        </p:nvSpPr>
        <p:spPr/>
        <p:txBody>
          <a:bodyPr/>
          <a:lstStyle/>
          <a:p>
            <a:pPr eaLnBrk="1" hangingPunct="1">
              <a:buFont typeface="Wingdings" pitchFamily="2" charset="2"/>
              <a:buNone/>
            </a:pPr>
            <a:r>
              <a:rPr lang="en-US" altLang="en-US" sz="2800" smtClean="0"/>
              <a:t>	</a:t>
            </a:r>
          </a:p>
          <a:p>
            <a:pPr eaLnBrk="1" hangingPunct="1">
              <a:buFont typeface="Wingdings" pitchFamily="2" charset="2"/>
              <a:buNone/>
            </a:pPr>
            <a:r>
              <a:rPr lang="en-US" altLang="en-US" sz="2800" smtClean="0"/>
              <a:t>	</a:t>
            </a:r>
          </a:p>
        </p:txBody>
      </p:sp>
      <p:graphicFrame>
        <p:nvGraphicFramePr>
          <p:cNvPr id="15397" name="Group 37"/>
          <p:cNvGraphicFramePr>
            <a:graphicFrameLocks noGrp="1"/>
          </p:cNvGraphicFramePr>
          <p:nvPr>
            <p:ph sz="half" idx="2"/>
          </p:nvPr>
        </p:nvGraphicFramePr>
        <p:xfrm>
          <a:off x="1524000" y="1219200"/>
          <a:ext cx="5562600" cy="5181600"/>
        </p:xfrm>
        <a:graphic>
          <a:graphicData uri="http://schemas.openxmlformats.org/drawingml/2006/table">
            <a:tbl>
              <a:tblPr/>
              <a:tblGrid>
                <a:gridCol w="2819400"/>
                <a:gridCol w="2743200"/>
              </a:tblGrid>
              <a:tr h="25908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lnL cap="flat">
                      <a:noFill/>
                    </a:lnL>
                    <a:lnR w="76200" cap="flat" cmpd="sng" algn="ctr">
                      <a:solidFill>
                        <a:srgbClr val="FF0000"/>
                      </a:solidFill>
                      <a:prstDash val="solid"/>
                      <a:round/>
                      <a:headEnd type="none" w="med" len="med"/>
                      <a:tailEnd type="none" w="med" len="med"/>
                    </a:lnR>
                    <a:lnT cap="flat">
                      <a:noFill/>
                    </a:lnT>
                    <a:lnB w="76200" cap="flat" cmpd="sng" algn="ctr">
                      <a:solidFill>
                        <a:srgbClr val="000066"/>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lnL w="76200" cap="flat" cmpd="sng" algn="ctr">
                      <a:solidFill>
                        <a:srgbClr val="FF0000"/>
                      </a:solidFill>
                      <a:prstDash val="solid"/>
                      <a:round/>
                      <a:headEnd type="none" w="med" len="med"/>
                      <a:tailEnd type="none" w="med" len="med"/>
                    </a:lnL>
                    <a:lnR cap="flat">
                      <a:noFill/>
                    </a:lnR>
                    <a:lnT cap="flat">
                      <a:noFill/>
                    </a:lnT>
                    <a:lnB w="76200" cap="flat" cmpd="sng" algn="ctr">
                      <a:solidFill>
                        <a:srgbClr val="000066"/>
                      </a:solidFill>
                      <a:prstDash val="solid"/>
                      <a:round/>
                      <a:headEnd type="none" w="med" len="med"/>
                      <a:tailEnd type="none" w="med" len="med"/>
                    </a:lnB>
                    <a:lnTlToBr>
                      <a:noFill/>
                    </a:lnTlToBr>
                    <a:lnBlToTr>
                      <a:noFill/>
                    </a:lnBlToTr>
                    <a:noFill/>
                  </a:tcPr>
                </a:tc>
              </a:tr>
              <a:tr h="25908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horzOverflow="overflow">
                    <a:lnL cap="flat">
                      <a:noFill/>
                    </a:lnL>
                    <a:lnR w="76200" cap="flat" cmpd="sng" algn="ctr">
                      <a:solidFill>
                        <a:srgbClr val="FF0000"/>
                      </a:solidFill>
                      <a:prstDash val="solid"/>
                      <a:round/>
                      <a:headEnd type="none" w="med" len="med"/>
                      <a:tailEnd type="none" w="med" len="med"/>
                    </a:lnR>
                    <a:lnT w="76200" cap="flat" cmpd="sng" algn="ctr">
                      <a:solidFill>
                        <a:srgbClr val="000066"/>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endParaRPr>
                    </a:p>
                  </a:txBody>
                  <a:tcPr horzOverflow="overflow">
                    <a:lnL w="76200" cap="flat" cmpd="sng" algn="ctr">
                      <a:solidFill>
                        <a:srgbClr val="FF0000"/>
                      </a:solidFill>
                      <a:prstDash val="solid"/>
                      <a:round/>
                      <a:headEnd type="none" w="med" len="med"/>
                      <a:tailEnd type="none" w="med" len="med"/>
                    </a:lnL>
                    <a:lnR cap="flat">
                      <a:noFill/>
                    </a:lnR>
                    <a:lnT w="76200" cap="flat" cmpd="sng" algn="ctr">
                      <a:solidFill>
                        <a:srgbClr val="000066"/>
                      </a:solidFill>
                      <a:prstDash val="solid"/>
                      <a:round/>
                      <a:headEnd type="none" w="med" len="med"/>
                      <a:tailEnd type="none" w="med" len="med"/>
                    </a:lnT>
                    <a:lnB cap="flat">
                      <a:noFill/>
                    </a:lnB>
                    <a:lnTlToBr>
                      <a:noFill/>
                    </a:lnTlToBr>
                    <a:lnBlToTr>
                      <a:noFill/>
                    </a:lnBlToTr>
                    <a:noFill/>
                  </a:tcPr>
                </a:tc>
              </a:tr>
            </a:tbl>
          </a:graphicData>
        </a:graphic>
      </p:graphicFrame>
      <p:sp>
        <p:nvSpPr>
          <p:cNvPr id="11275" name="Text Box 25"/>
          <p:cNvSpPr txBox="1">
            <a:spLocks noChangeArrowheads="1"/>
          </p:cNvSpPr>
          <p:nvPr/>
        </p:nvSpPr>
        <p:spPr bwMode="auto">
          <a:xfrm>
            <a:off x="4038600" y="838200"/>
            <a:ext cx="60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pPr>
            <a:r>
              <a:rPr lang="en-US" altLang="en-US" sz="2400">
                <a:solidFill>
                  <a:srgbClr val="FF0000"/>
                </a:solidFill>
                <a:latin typeface="Arial" charset="0"/>
              </a:rPr>
              <a:t>HS</a:t>
            </a:r>
          </a:p>
        </p:txBody>
      </p:sp>
      <p:sp>
        <p:nvSpPr>
          <p:cNvPr id="11276" name="Text Box 26"/>
          <p:cNvSpPr txBox="1">
            <a:spLocks noChangeArrowheads="1"/>
          </p:cNvSpPr>
          <p:nvPr/>
        </p:nvSpPr>
        <p:spPr bwMode="auto">
          <a:xfrm>
            <a:off x="4037013" y="6400800"/>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pPr>
            <a:r>
              <a:rPr lang="en-US" altLang="en-US" sz="2400">
                <a:solidFill>
                  <a:srgbClr val="FF0000"/>
                </a:solidFill>
                <a:latin typeface="Arial" charset="0"/>
              </a:rPr>
              <a:t>LS</a:t>
            </a:r>
          </a:p>
        </p:txBody>
      </p:sp>
      <p:sp>
        <p:nvSpPr>
          <p:cNvPr id="11277" name="Text Box 27"/>
          <p:cNvSpPr txBox="1">
            <a:spLocks noChangeArrowheads="1"/>
          </p:cNvSpPr>
          <p:nvPr/>
        </p:nvSpPr>
        <p:spPr bwMode="auto">
          <a:xfrm>
            <a:off x="990600" y="3581400"/>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pPr>
            <a:r>
              <a:rPr lang="en-US" altLang="en-US" sz="2400" dirty="0">
                <a:solidFill>
                  <a:srgbClr val="000066"/>
                </a:solidFill>
                <a:latin typeface="Arial" charset="0"/>
              </a:rPr>
              <a:t>LD</a:t>
            </a:r>
          </a:p>
        </p:txBody>
      </p:sp>
      <p:sp>
        <p:nvSpPr>
          <p:cNvPr id="11278" name="Text Box 28"/>
          <p:cNvSpPr txBox="1">
            <a:spLocks noChangeArrowheads="1"/>
          </p:cNvSpPr>
          <p:nvPr/>
        </p:nvSpPr>
        <p:spPr bwMode="auto">
          <a:xfrm>
            <a:off x="7010400" y="3581400"/>
            <a:ext cx="685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pPr>
            <a:r>
              <a:rPr lang="en-US" altLang="en-US" sz="2400">
                <a:solidFill>
                  <a:srgbClr val="000066"/>
                </a:solidFill>
                <a:latin typeface="Arial" charset="0"/>
              </a:rPr>
              <a:t>HD</a:t>
            </a:r>
          </a:p>
        </p:txBody>
      </p:sp>
      <p:sp>
        <p:nvSpPr>
          <p:cNvPr id="11279" name="Text Box 29"/>
          <p:cNvSpPr txBox="1">
            <a:spLocks noChangeArrowheads="1"/>
          </p:cNvSpPr>
          <p:nvPr/>
        </p:nvSpPr>
        <p:spPr bwMode="auto">
          <a:xfrm>
            <a:off x="5486400" y="1828800"/>
            <a:ext cx="2895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pPr>
            <a:r>
              <a:rPr lang="en-US" altLang="en-US" dirty="0">
                <a:latin typeface="Arial" charset="0"/>
              </a:rPr>
              <a:t>Emotive</a:t>
            </a:r>
          </a:p>
        </p:txBody>
      </p:sp>
      <p:sp>
        <p:nvSpPr>
          <p:cNvPr id="11280" name="Text Box 31"/>
          <p:cNvSpPr txBox="1">
            <a:spLocks noChangeArrowheads="1"/>
          </p:cNvSpPr>
          <p:nvPr/>
        </p:nvSpPr>
        <p:spPr bwMode="auto">
          <a:xfrm>
            <a:off x="5410200" y="4495800"/>
            <a:ext cx="1828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pPr>
            <a:r>
              <a:rPr lang="en-US" altLang="en-US" dirty="0">
                <a:latin typeface="Arial" charset="0"/>
              </a:rPr>
              <a:t>Directive</a:t>
            </a:r>
          </a:p>
        </p:txBody>
      </p:sp>
      <p:sp>
        <p:nvSpPr>
          <p:cNvPr id="11281" name="Text Box 32"/>
          <p:cNvSpPr txBox="1">
            <a:spLocks noChangeArrowheads="1"/>
          </p:cNvSpPr>
          <p:nvPr/>
        </p:nvSpPr>
        <p:spPr bwMode="auto">
          <a:xfrm>
            <a:off x="1752600" y="4495800"/>
            <a:ext cx="2133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pPr>
            <a:r>
              <a:rPr lang="en-US" altLang="en-US" dirty="0">
                <a:latin typeface="Arial" charset="0"/>
              </a:rPr>
              <a:t>Reflective</a:t>
            </a:r>
          </a:p>
        </p:txBody>
      </p:sp>
      <p:sp>
        <p:nvSpPr>
          <p:cNvPr id="11282" name="Text Box 33"/>
          <p:cNvSpPr txBox="1">
            <a:spLocks noChangeArrowheads="1"/>
          </p:cNvSpPr>
          <p:nvPr/>
        </p:nvSpPr>
        <p:spPr bwMode="auto">
          <a:xfrm>
            <a:off x="1447800" y="1905000"/>
            <a:ext cx="2133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50000"/>
              </a:spcBef>
              <a:buFontTx/>
              <a:buNone/>
            </a:pPr>
            <a:r>
              <a:rPr lang="en-US" altLang="en-US">
                <a:latin typeface="Arial" charset="0"/>
              </a:rPr>
              <a:t>Supportive</a:t>
            </a:r>
          </a:p>
        </p:txBody>
      </p:sp>
      <p:sp>
        <p:nvSpPr>
          <p:cNvPr id="2" name="TextBox 1"/>
          <p:cNvSpPr txBox="1"/>
          <p:nvPr/>
        </p:nvSpPr>
        <p:spPr>
          <a:xfrm rot="5400000">
            <a:off x="3733800" y="1978969"/>
            <a:ext cx="1828799" cy="461665"/>
          </a:xfrm>
          <a:prstGeom prst="rect">
            <a:avLst/>
          </a:prstGeom>
          <a:noFill/>
        </p:spPr>
        <p:txBody>
          <a:bodyPr wrap="square" rtlCol="0">
            <a:spAutoFit/>
          </a:bodyPr>
          <a:lstStyle/>
          <a:p>
            <a:r>
              <a:rPr lang="en-US" sz="2400" b="1" dirty="0" smtClean="0">
                <a:solidFill>
                  <a:srgbClr val="FF0000"/>
                </a:solidFill>
              </a:rPr>
              <a:t>Sociability</a:t>
            </a:r>
            <a:endParaRPr lang="en-US" sz="2400" b="1" dirty="0">
              <a:solidFill>
                <a:srgbClr val="FF0000"/>
              </a:solidFill>
            </a:endParaRPr>
          </a:p>
        </p:txBody>
      </p:sp>
      <p:sp>
        <p:nvSpPr>
          <p:cNvPr id="3" name="TextBox 2"/>
          <p:cNvSpPr txBox="1"/>
          <p:nvPr/>
        </p:nvSpPr>
        <p:spPr>
          <a:xfrm>
            <a:off x="2514600" y="3810000"/>
            <a:ext cx="1638300" cy="461665"/>
          </a:xfrm>
          <a:prstGeom prst="rect">
            <a:avLst/>
          </a:prstGeom>
          <a:noFill/>
        </p:spPr>
        <p:txBody>
          <a:bodyPr wrap="square" rtlCol="0">
            <a:spAutoFit/>
          </a:bodyPr>
          <a:lstStyle/>
          <a:p>
            <a:r>
              <a:rPr lang="en-US" sz="2400" b="1" dirty="0" smtClean="0">
                <a:solidFill>
                  <a:schemeClr val="tx2">
                    <a:lumMod val="75000"/>
                  </a:schemeClr>
                </a:solidFill>
              </a:rPr>
              <a:t>Dominance</a:t>
            </a:r>
            <a:endParaRPr lang="en-US" sz="2400" b="1" dirty="0">
              <a:solidFill>
                <a:schemeClr val="tx2">
                  <a:lumMod val="75000"/>
                </a:schemeClr>
              </a:solidFill>
            </a:endParaRPr>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04070C78-2004-4D97-8DF7-C9900D8D615D}" type="slidenum">
              <a:rPr lang="en-US" smtClean="0"/>
              <a:pPr>
                <a:defRPr/>
              </a:pPr>
              <a:t>20</a:t>
            </a:fld>
            <a:endParaRPr lang="en-US"/>
          </a:p>
        </p:txBody>
      </p:sp>
    </p:spTree>
    <p:extLst>
      <p:ext uri="{BB962C8B-B14F-4D97-AF65-F5344CB8AC3E}">
        <p14:creationId xmlns:p14="http://schemas.microsoft.com/office/powerpoint/2010/main" val="15274829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66800" y="0"/>
            <a:ext cx="7010400" cy="7339014"/>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21</a:t>
            </a:fld>
            <a:endParaRPr lang="en-US"/>
          </a:p>
        </p:txBody>
      </p:sp>
    </p:spTree>
    <p:extLst>
      <p:ext uri="{BB962C8B-B14F-4D97-AF65-F5344CB8AC3E}">
        <p14:creationId xmlns:p14="http://schemas.microsoft.com/office/powerpoint/2010/main" val="28198676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90600" y="0"/>
            <a:ext cx="6786101" cy="7162800"/>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22</a:t>
            </a:fld>
            <a:endParaRPr lang="en-US"/>
          </a:p>
        </p:txBody>
      </p:sp>
    </p:spTree>
    <p:extLst>
      <p:ext uri="{BB962C8B-B14F-4D97-AF65-F5344CB8AC3E}">
        <p14:creationId xmlns:p14="http://schemas.microsoft.com/office/powerpoint/2010/main" val="8052163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200" y="18393"/>
            <a:ext cx="8784963" cy="7010400"/>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23</a:t>
            </a:fld>
            <a:endParaRPr lang="en-US"/>
          </a:p>
        </p:txBody>
      </p:sp>
    </p:spTree>
    <p:extLst>
      <p:ext uri="{BB962C8B-B14F-4D97-AF65-F5344CB8AC3E}">
        <p14:creationId xmlns:p14="http://schemas.microsoft.com/office/powerpoint/2010/main" val="26572120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effectLst>
                <a:reflection blurRad="6350" stA="60000" endA="900" endPos="60000" dist="29997" dir="5400000" sy="-100000" algn="bl" rotWithShape="0"/>
              </a:effectLst>
            </a:endParaRPr>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1295400" y="152400"/>
            <a:ext cx="6781800" cy="6324600"/>
          </a:xfrm>
          <a:prstGeom prst="rect">
            <a:avLst/>
          </a:prstGeom>
          <a:noFill/>
        </p:spPr>
        <p:txBody>
          <a:bodyPr wrap="none" lIns="91440" tIns="45720" rIns="91440" bIns="45720">
            <a:prstTxWarp prst="textInflate">
              <a:avLst/>
            </a:prstTxWarp>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01600">
                    <a:schemeClr val="accent3">
                      <a:satMod val="175000"/>
                      <a:alpha val="40000"/>
                    </a:schemeClr>
                  </a:glow>
                  <a:reflection blurRad="12700" stA="28000" endPos="45000" dist="1000" dir="5400000" sy="-100000" algn="bl" rotWithShape="0"/>
                </a:effectLst>
              </a:rPr>
              <a:t>C</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01600">
                  <a:schemeClr val="accent3">
                    <a:satMod val="175000"/>
                    <a:alpha val="40000"/>
                  </a:schemeClr>
                </a:glow>
                <a:reflection blurRad="12700" stA="28000" endPos="45000" dist="1000" dir="5400000" sy="-100000" algn="bl" rotWithShape="0"/>
              </a:effectLst>
            </a:endParaRP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D5890-CF80-46A8-BF3F-4D9720F50F82}" type="slidenum">
              <a:rPr lang="en-US" smtClean="0"/>
              <a:t>24</a:t>
            </a:fld>
            <a:endParaRPr lang="en-US"/>
          </a:p>
        </p:txBody>
      </p:sp>
    </p:spTree>
    <p:extLst>
      <p:ext uri="{BB962C8B-B14F-4D97-AF65-F5344CB8AC3E}">
        <p14:creationId xmlns:p14="http://schemas.microsoft.com/office/powerpoint/2010/main" val="24380304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r="17776" b="6094"/>
          <a:stretch>
            <a:fillRect/>
          </a:stretch>
        </p:blipFill>
        <p:spPr bwMode="auto">
          <a:xfrm>
            <a:off x="-76199" y="-116053"/>
            <a:ext cx="9220200" cy="698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25</a:t>
            </a:fld>
            <a:endParaRPr lang="en-US"/>
          </a:p>
        </p:txBody>
      </p:sp>
    </p:spTree>
    <p:extLst>
      <p:ext uri="{BB962C8B-B14F-4D97-AF65-F5344CB8AC3E}">
        <p14:creationId xmlns:p14="http://schemas.microsoft.com/office/powerpoint/2010/main" val="32642384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1390665">
            <a:off x="-448001" y="1793653"/>
            <a:ext cx="9794896" cy="3991420"/>
          </a:xfrm>
        </p:spPr>
      </p:pic>
      <p:sp>
        <p:nvSpPr>
          <p:cNvPr id="5" name="TextBox 4"/>
          <p:cNvSpPr txBox="1"/>
          <p:nvPr/>
        </p:nvSpPr>
        <p:spPr>
          <a:xfrm rot="17799184">
            <a:off x="810521" y="2447816"/>
            <a:ext cx="1954515" cy="646331"/>
          </a:xfrm>
          <a:prstGeom prst="rect">
            <a:avLst/>
          </a:prstGeom>
          <a:solidFill>
            <a:schemeClr val="bg1"/>
          </a:solidFill>
        </p:spPr>
        <p:txBody>
          <a:bodyPr wrap="square" rtlCol="0">
            <a:spAutoFit/>
          </a:bodyPr>
          <a:lstStyle/>
          <a:p>
            <a:r>
              <a:rPr lang="en-US" sz="3600" b="1" dirty="0" smtClean="0">
                <a:solidFill>
                  <a:srgbClr val="FF0000"/>
                </a:solidFill>
              </a:rPr>
              <a:t>Yes!</a:t>
            </a:r>
            <a:endParaRPr lang="en-US" sz="3600" b="1" dirty="0">
              <a:solidFill>
                <a:srgbClr val="FF0000"/>
              </a:solidFill>
            </a:endParaRPr>
          </a:p>
        </p:txBody>
      </p:sp>
      <p:sp>
        <p:nvSpPr>
          <p:cNvPr id="6" name="TextBox 5"/>
          <p:cNvSpPr txBox="1"/>
          <p:nvPr/>
        </p:nvSpPr>
        <p:spPr>
          <a:xfrm rot="17626217">
            <a:off x="2276959" y="3080506"/>
            <a:ext cx="1830883" cy="646331"/>
          </a:xfrm>
          <a:prstGeom prst="rect">
            <a:avLst/>
          </a:prstGeom>
          <a:solidFill>
            <a:schemeClr val="bg1"/>
          </a:solidFill>
        </p:spPr>
        <p:txBody>
          <a:bodyPr wrap="square" rtlCol="0">
            <a:spAutoFit/>
          </a:bodyPr>
          <a:lstStyle/>
          <a:p>
            <a:r>
              <a:rPr lang="en-US" sz="3600" b="1" dirty="0" smtClean="0">
                <a:solidFill>
                  <a:srgbClr val="FF0000"/>
                </a:solidFill>
              </a:rPr>
              <a:t>Civility</a:t>
            </a:r>
            <a:r>
              <a:rPr lang="en-US" sz="2800" b="1" dirty="0" smtClean="0">
                <a:solidFill>
                  <a:srgbClr val="FF0000"/>
                </a:solidFill>
              </a:rPr>
              <a:t> </a:t>
            </a:r>
            <a:endParaRPr lang="en-US" sz="2800" b="1" dirty="0">
              <a:solidFill>
                <a:srgbClr val="FF0000"/>
              </a:solidFill>
            </a:endParaRPr>
          </a:p>
        </p:txBody>
      </p:sp>
      <p:sp>
        <p:nvSpPr>
          <p:cNvPr id="7" name="TextBox 6"/>
          <p:cNvSpPr txBox="1"/>
          <p:nvPr/>
        </p:nvSpPr>
        <p:spPr>
          <a:xfrm rot="17605233">
            <a:off x="4785993" y="4320716"/>
            <a:ext cx="1582516" cy="646331"/>
          </a:xfrm>
          <a:prstGeom prst="rect">
            <a:avLst/>
          </a:prstGeom>
          <a:noFill/>
        </p:spPr>
        <p:txBody>
          <a:bodyPr wrap="square" rtlCol="0">
            <a:spAutoFit/>
          </a:bodyPr>
          <a:lstStyle/>
          <a:p>
            <a:r>
              <a:rPr lang="en-US" sz="3600" b="1" dirty="0" smtClean="0">
                <a:solidFill>
                  <a:srgbClr val="FF0000"/>
                </a:solidFill>
              </a:rPr>
              <a:t>Fish!</a:t>
            </a:r>
            <a:endParaRPr lang="en-US" sz="3600" b="1" dirty="0">
              <a:solidFill>
                <a:srgbClr val="FF0000"/>
              </a:solidFill>
            </a:endParaRPr>
          </a:p>
        </p:txBody>
      </p:sp>
      <p:sp>
        <p:nvSpPr>
          <p:cNvPr id="8" name="TextBox 7"/>
          <p:cNvSpPr txBox="1"/>
          <p:nvPr/>
        </p:nvSpPr>
        <p:spPr>
          <a:xfrm rot="17811676">
            <a:off x="5775753" y="4553883"/>
            <a:ext cx="2422118" cy="646331"/>
          </a:xfrm>
          <a:prstGeom prst="rect">
            <a:avLst/>
          </a:prstGeom>
          <a:noFill/>
        </p:spPr>
        <p:txBody>
          <a:bodyPr wrap="square" rtlCol="0">
            <a:spAutoFit/>
          </a:bodyPr>
          <a:lstStyle/>
          <a:p>
            <a:r>
              <a:rPr lang="en-US" sz="3600" b="1" dirty="0" smtClean="0">
                <a:solidFill>
                  <a:srgbClr val="FF0000"/>
                </a:solidFill>
              </a:rPr>
              <a:t>7 Steps </a:t>
            </a:r>
            <a:endParaRPr lang="en-US" sz="3600" b="1" dirty="0">
              <a:solidFill>
                <a:srgbClr val="FF0000"/>
              </a:solidFill>
            </a:endParaRPr>
          </a:p>
        </p:txBody>
      </p:sp>
      <p:sp>
        <p:nvSpPr>
          <p:cNvPr id="3" name="Footer Placeholder 2"/>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8D5890-CF80-46A8-BF3F-4D9720F50F82}" type="slidenum">
              <a:rPr lang="en-US" smtClean="0"/>
              <a:t>26</a:t>
            </a:fld>
            <a:endParaRPr lang="en-US"/>
          </a:p>
        </p:txBody>
      </p:sp>
    </p:spTree>
    <p:extLst>
      <p:ext uri="{BB962C8B-B14F-4D97-AF65-F5344CB8AC3E}">
        <p14:creationId xmlns:p14="http://schemas.microsoft.com/office/powerpoint/2010/main" val="37793438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endParaRPr lang="en-US" altLang="en-US" smtClean="0"/>
          </a:p>
        </p:txBody>
      </p:sp>
      <p:pic>
        <p:nvPicPr>
          <p:cNvPr id="16387"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6837" b="5698"/>
          <a:stretch>
            <a:fillRect/>
          </a:stretch>
        </p:blipFill>
        <p:spPr>
          <a:xfrm>
            <a:off x="381000" y="228600"/>
            <a:ext cx="8505825" cy="6457950"/>
          </a:xfrm>
        </p:spPr>
      </p:pic>
      <p:sp>
        <p:nvSpPr>
          <p:cNvPr id="2" name="Footer Placeholder 1"/>
          <p:cNvSpPr>
            <a:spLocks noGrp="1"/>
          </p:cNvSpPr>
          <p:nvPr>
            <p:ph type="ftr" sz="quarter" idx="11"/>
          </p:nvPr>
        </p:nvSpPr>
        <p:spPr/>
        <p:txBody>
          <a:bodyPr/>
          <a:lstStyle/>
          <a:p>
            <a:endParaRPr lang="en-US"/>
          </a:p>
        </p:txBody>
      </p:sp>
      <p:sp>
        <p:nvSpPr>
          <p:cNvPr id="3" name="Slide Number Placeholder 2"/>
          <p:cNvSpPr>
            <a:spLocks noGrp="1"/>
          </p:cNvSpPr>
          <p:nvPr>
            <p:ph type="sldNum" sz="quarter" idx="12"/>
          </p:nvPr>
        </p:nvSpPr>
        <p:spPr/>
        <p:txBody>
          <a:bodyPr/>
          <a:lstStyle/>
          <a:p>
            <a:fld id="{2D8D5890-CF80-46A8-BF3F-4D9720F50F82}" type="slidenum">
              <a:rPr lang="en-US" smtClean="0"/>
              <a:t>27</a:t>
            </a:fld>
            <a:endParaRPr lang="en-US"/>
          </a:p>
        </p:txBody>
      </p:sp>
    </p:spTree>
    <p:extLst>
      <p:ext uri="{BB962C8B-B14F-4D97-AF65-F5344CB8AC3E}">
        <p14:creationId xmlns:p14="http://schemas.microsoft.com/office/powerpoint/2010/main" val="29596378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t="17535"/>
          <a:stretch/>
        </p:blipFill>
        <p:spPr>
          <a:xfrm>
            <a:off x="-304800" y="-228600"/>
            <a:ext cx="9549506" cy="5791200"/>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28</a:t>
            </a:fld>
            <a:endParaRPr lang="en-US"/>
          </a:p>
        </p:txBody>
      </p:sp>
    </p:spTree>
    <p:extLst>
      <p:ext uri="{BB962C8B-B14F-4D97-AF65-F5344CB8AC3E}">
        <p14:creationId xmlns:p14="http://schemas.microsoft.com/office/powerpoint/2010/main" val="5786138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609600"/>
            <a:ext cx="8229600" cy="4525963"/>
          </a:xfrm>
        </p:spPr>
        <p:txBody>
          <a:bodyPr/>
          <a:lstStyle/>
          <a:p>
            <a:endParaRPr lang="en-US" dirty="0"/>
          </a:p>
        </p:txBody>
      </p:sp>
      <p:sp>
        <p:nvSpPr>
          <p:cNvPr id="4" name="Rectangle 3"/>
          <p:cNvSpPr/>
          <p:nvPr/>
        </p:nvSpPr>
        <p:spPr>
          <a:xfrm>
            <a:off x="1600200" y="-152400"/>
            <a:ext cx="5029200" cy="7786747"/>
          </a:xfrm>
          <a:prstGeom prst="rect">
            <a:avLst/>
          </a:prstGeom>
          <a:noFill/>
        </p:spPr>
        <p:txBody>
          <a:bodyPr wrap="square" lIns="91440" tIns="45720" rIns="91440" bIns="45720">
            <a:prstTxWarp prst="textWave4">
              <a:avLst/>
            </a:prstTxWarp>
            <a:spAutoFit/>
          </a:bodyPr>
          <a:lstStyle/>
          <a:p>
            <a:pPr algn="ctr"/>
            <a:r>
              <a:rPr lang="en-US" sz="50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7</a:t>
            </a:r>
            <a:endParaRPr lang="en-US" sz="50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D5890-CF80-46A8-BF3F-4D9720F50F82}" type="slidenum">
              <a:rPr lang="en-US" smtClean="0"/>
              <a:t>29</a:t>
            </a:fld>
            <a:endParaRPr lang="en-US"/>
          </a:p>
        </p:txBody>
      </p:sp>
    </p:spTree>
    <p:extLst>
      <p:ext uri="{BB962C8B-B14F-4D97-AF65-F5344CB8AC3E}">
        <p14:creationId xmlns:p14="http://schemas.microsoft.com/office/powerpoint/2010/main" val="11688428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89491" y="533400"/>
            <a:ext cx="8127999" cy="6096000"/>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3</a:t>
            </a:fld>
            <a:endParaRPr lang="en-US"/>
          </a:p>
        </p:txBody>
      </p:sp>
    </p:spTree>
    <p:extLst>
      <p:ext uri="{BB962C8B-B14F-4D97-AF65-F5344CB8AC3E}">
        <p14:creationId xmlns:p14="http://schemas.microsoft.com/office/powerpoint/2010/main" val="3116995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021" y="-457200"/>
            <a:ext cx="9612501" cy="7847707"/>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30</a:t>
            </a:fld>
            <a:endParaRPr lang="en-US"/>
          </a:p>
        </p:txBody>
      </p:sp>
    </p:spTree>
    <p:extLst>
      <p:ext uri="{BB962C8B-B14F-4D97-AF65-F5344CB8AC3E}">
        <p14:creationId xmlns:p14="http://schemas.microsoft.com/office/powerpoint/2010/main" val="7679963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762337">
            <a:off x="2899381" y="40871"/>
            <a:ext cx="4043228" cy="7524550"/>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31</a:t>
            </a:fld>
            <a:endParaRPr lang="en-US"/>
          </a:p>
        </p:txBody>
      </p:sp>
    </p:spTree>
    <p:extLst>
      <p:ext uri="{BB962C8B-B14F-4D97-AF65-F5344CB8AC3E}">
        <p14:creationId xmlns:p14="http://schemas.microsoft.com/office/powerpoint/2010/main" val="78951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246" y="0"/>
            <a:ext cx="9388492" cy="6858000"/>
          </a:xfrm>
          <a:prstGeom prst="rect">
            <a:avLst/>
          </a:prstGeom>
        </p:spPr>
      </p:pic>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D5890-CF80-46A8-BF3F-4D9720F50F82}" type="slidenum">
              <a:rPr lang="en-US" smtClean="0"/>
              <a:t>32</a:t>
            </a:fld>
            <a:endParaRPr lang="en-US"/>
          </a:p>
        </p:txBody>
      </p:sp>
    </p:spTree>
    <p:extLst>
      <p:ext uri="{BB962C8B-B14F-4D97-AF65-F5344CB8AC3E}">
        <p14:creationId xmlns:p14="http://schemas.microsoft.com/office/powerpoint/2010/main" val="28403024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2000" y="228600"/>
            <a:ext cx="7611165" cy="7277609"/>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33</a:t>
            </a:fld>
            <a:endParaRPr lang="en-US"/>
          </a:p>
        </p:txBody>
      </p:sp>
    </p:spTree>
    <p:extLst>
      <p:ext uri="{BB962C8B-B14F-4D97-AF65-F5344CB8AC3E}">
        <p14:creationId xmlns:p14="http://schemas.microsoft.com/office/powerpoint/2010/main" val="7501278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827986"/>
            <a:ext cx="4156193" cy="4124706"/>
          </a:xfrm>
          <a:prstGeom prst="rect">
            <a:avLst/>
          </a:prstGeom>
        </p:spPr>
      </p:pic>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733800" y="-152400"/>
            <a:ext cx="4616404" cy="3964338"/>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5200" y="3124200"/>
            <a:ext cx="5926667" cy="2667000"/>
          </a:xfrm>
          <a:prstGeom prst="rect">
            <a:avLst/>
          </a:prstGeom>
        </p:spPr>
      </p:pic>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8D5890-CF80-46A8-BF3F-4D9720F50F82}" type="slidenum">
              <a:rPr lang="en-US" smtClean="0"/>
              <a:t>4</a:t>
            </a:fld>
            <a:endParaRPr lang="en-US"/>
          </a:p>
        </p:txBody>
      </p:sp>
    </p:spTree>
    <p:extLst>
      <p:ext uri="{BB962C8B-B14F-4D97-AF65-F5344CB8AC3E}">
        <p14:creationId xmlns:p14="http://schemas.microsoft.com/office/powerpoint/2010/main" val="34422800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434337">
            <a:off x="1479254" y="-114573"/>
            <a:ext cx="5705239" cy="7481136"/>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5</a:t>
            </a:fld>
            <a:endParaRPr lang="en-US"/>
          </a:p>
        </p:txBody>
      </p:sp>
    </p:spTree>
    <p:extLst>
      <p:ext uri="{BB962C8B-B14F-4D97-AF65-F5344CB8AC3E}">
        <p14:creationId xmlns:p14="http://schemas.microsoft.com/office/powerpoint/2010/main" val="38659765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2000" y="533400"/>
            <a:ext cx="7823200" cy="5867400"/>
          </a:xfrm>
          <a:prstGeom prst="rect">
            <a:avLst/>
          </a:prstGeom>
        </p:spPr>
      </p:pic>
      <p:pic>
        <p:nvPicPr>
          <p:cNvPr id="5" name="Picture 4"/>
          <p:cNvPicPr/>
          <p:nvPr/>
        </p:nvPicPr>
        <p:blipFill rotWithShape="1">
          <a:blip r:embed="rId4"/>
          <a:srcRect l="45363" t="56549" r="26097" b="37285"/>
          <a:stretch/>
        </p:blipFill>
        <p:spPr bwMode="auto">
          <a:xfrm>
            <a:off x="838200" y="841513"/>
            <a:ext cx="5599324" cy="1126436"/>
          </a:xfrm>
          <a:prstGeom prst="rect">
            <a:avLst/>
          </a:prstGeom>
          <a:ln w="3175">
            <a:solidFill>
              <a:schemeClr val="tx1"/>
            </a:solidFill>
          </a:ln>
          <a:extLst>
            <a:ext uri="{53640926-AAD7-44D8-BBD7-CCE9431645EC}">
              <a14:shadowObscured xmlns:a14="http://schemas.microsoft.com/office/drawing/2010/main"/>
            </a:ext>
          </a:extLst>
        </p:spPr>
      </p:pic>
      <p:sp>
        <p:nvSpPr>
          <p:cNvPr id="3" name="Footer Placeholder 2"/>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8D5890-CF80-46A8-BF3F-4D9720F50F82}" type="slidenum">
              <a:rPr lang="en-US" smtClean="0"/>
              <a:t>6</a:t>
            </a:fld>
            <a:endParaRPr lang="en-US"/>
          </a:p>
        </p:txBody>
      </p:sp>
    </p:spTree>
    <p:extLst>
      <p:ext uri="{BB962C8B-B14F-4D97-AF65-F5344CB8AC3E}">
        <p14:creationId xmlns:p14="http://schemas.microsoft.com/office/powerpoint/2010/main" val="3428226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286000" y="-762000"/>
            <a:ext cx="5334000" cy="8528795"/>
          </a:xfrm>
          <a:prstGeom prst="rect">
            <a:avLst/>
          </a:prstGeo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7</a:t>
            </a:fld>
            <a:endParaRPr lang="en-US"/>
          </a:p>
        </p:txBody>
      </p:sp>
    </p:spTree>
    <p:extLst>
      <p:ext uri="{BB962C8B-B14F-4D97-AF65-F5344CB8AC3E}">
        <p14:creationId xmlns:p14="http://schemas.microsoft.com/office/powerpoint/2010/main" val="2910123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04749" y="38157"/>
            <a:ext cx="8382051" cy="6285491"/>
          </a:xfrm>
        </p:spPr>
      </p:pic>
      <p:sp>
        <p:nvSpPr>
          <p:cNvPr id="3" name="Footer Placeholder 2"/>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8</a:t>
            </a:fld>
            <a:endParaRPr lang="en-US"/>
          </a:p>
        </p:txBody>
      </p:sp>
    </p:spTree>
    <p:extLst>
      <p:ext uri="{BB962C8B-B14F-4D97-AF65-F5344CB8AC3E}">
        <p14:creationId xmlns:p14="http://schemas.microsoft.com/office/powerpoint/2010/main" val="34035918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r>
              <a:rPr lang="en-US" sz="4800" dirty="0" smtClean="0"/>
              <a:t>Styles</a:t>
            </a:r>
          </a:p>
          <a:p>
            <a:r>
              <a:rPr lang="en-US" sz="4800" dirty="0" smtClean="0"/>
              <a:t>Diversity</a:t>
            </a:r>
          </a:p>
          <a:p>
            <a:r>
              <a:rPr lang="en-US" sz="4800" dirty="0" smtClean="0"/>
              <a:t>C</a:t>
            </a:r>
          </a:p>
          <a:p>
            <a:r>
              <a:rPr lang="en-US" sz="4800" dirty="0" smtClean="0"/>
              <a:t>Techniques</a:t>
            </a:r>
            <a:endParaRPr lang="en-US" sz="4800" dirty="0"/>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8D5890-CF80-46A8-BF3F-4D9720F50F82}" type="slidenum">
              <a:rPr lang="en-US" smtClean="0"/>
              <a:t>9</a:t>
            </a:fld>
            <a:endParaRPr lang="en-US"/>
          </a:p>
        </p:txBody>
      </p:sp>
    </p:spTree>
    <p:extLst>
      <p:ext uri="{BB962C8B-B14F-4D97-AF65-F5344CB8AC3E}">
        <p14:creationId xmlns:p14="http://schemas.microsoft.com/office/powerpoint/2010/main" val="38885944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7839</TotalTime>
  <Words>4504</Words>
  <Application>Microsoft Office PowerPoint</Application>
  <PresentationFormat>On-screen Show (4:3)</PresentationFormat>
  <Paragraphs>369</Paragraphs>
  <Slides>33</Slides>
  <Notes>33</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PowerPoint Presentation</vt:lpstr>
      <vt:lpstr>Making Beautiful Music Together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Mental Energy </vt:lpstr>
      <vt:lpstr>Perceiving / Understanding</vt:lpstr>
      <vt:lpstr>Judgments / Choices</vt:lpstr>
      <vt:lpstr>Action Orientation</vt:lpstr>
      <vt:lpstr>Introverted </vt:lpstr>
      <vt:lpstr>Extroverted</vt:lpstr>
      <vt:lpstr>Other Styles </vt:lpstr>
      <vt:lpstr>PowerPoint Presentation</vt:lpstr>
      <vt:lpstr>PowerPoint Presentation</vt:lpstr>
      <vt:lpstr>Communication Styles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cab</dc:creator>
  <cp:lastModifiedBy>cab</cp:lastModifiedBy>
  <cp:revision>170</cp:revision>
  <dcterms:created xsi:type="dcterms:W3CDTF">2015-02-03T19:27:03Z</dcterms:created>
  <dcterms:modified xsi:type="dcterms:W3CDTF">2015-05-09T21:18:31Z</dcterms:modified>
</cp:coreProperties>
</file>